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71" r:id="rId9"/>
    <p:sldId id="263" r:id="rId10"/>
    <p:sldId id="264" r:id="rId11"/>
    <p:sldId id="270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191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1B817-3FC2-4AF9-8F66-6B3D6603FCB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211E4C-E0C6-44F9-8852-5D276F114EF4}">
      <dgm:prSet/>
      <dgm:spPr/>
      <dgm:t>
        <a:bodyPr/>
        <a:lstStyle/>
        <a:p>
          <a:r>
            <a:rPr lang="en-AU" dirty="0"/>
            <a:t>There are many First Nations – not one group</a:t>
          </a:r>
          <a:endParaRPr lang="en-US" dirty="0"/>
        </a:p>
      </dgm:t>
    </dgm:pt>
    <dgm:pt modelId="{A3728DE7-4F0B-4814-AC4B-ED29B07B9741}" type="parTrans" cxnId="{6DFB3200-5A09-454D-9928-C129C5E3A49F}">
      <dgm:prSet/>
      <dgm:spPr/>
      <dgm:t>
        <a:bodyPr/>
        <a:lstStyle/>
        <a:p>
          <a:endParaRPr lang="en-US"/>
        </a:p>
      </dgm:t>
    </dgm:pt>
    <dgm:pt modelId="{291ED7AC-3EAE-4950-BB91-F6D615C93581}" type="sibTrans" cxnId="{6DFB3200-5A09-454D-9928-C129C5E3A49F}">
      <dgm:prSet/>
      <dgm:spPr/>
      <dgm:t>
        <a:bodyPr/>
        <a:lstStyle/>
        <a:p>
          <a:endParaRPr lang="en-US"/>
        </a:p>
      </dgm:t>
    </dgm:pt>
    <dgm:pt modelId="{7E15F7DB-1930-499F-A765-B7A9E66EAE79}">
      <dgm:prSet/>
      <dgm:spPr/>
      <dgm:t>
        <a:bodyPr/>
        <a:lstStyle/>
        <a:p>
          <a:r>
            <a:rPr lang="en-AU" dirty="0"/>
            <a:t>Beliefs and practices associated with grief need to be checked with each individual and family</a:t>
          </a:r>
          <a:endParaRPr lang="en-US" dirty="0"/>
        </a:p>
      </dgm:t>
    </dgm:pt>
    <dgm:pt modelId="{B99FA324-8545-4204-AC02-0AFFD81D4EEC}" type="parTrans" cxnId="{0D34555D-A0BF-42FA-9E92-89CF3B949AAC}">
      <dgm:prSet/>
      <dgm:spPr/>
      <dgm:t>
        <a:bodyPr/>
        <a:lstStyle/>
        <a:p>
          <a:endParaRPr lang="en-US"/>
        </a:p>
      </dgm:t>
    </dgm:pt>
    <dgm:pt modelId="{F5865DEB-3A54-4943-AB1D-50830EAF3F7B}" type="sibTrans" cxnId="{0D34555D-A0BF-42FA-9E92-89CF3B949AAC}">
      <dgm:prSet/>
      <dgm:spPr/>
      <dgm:t>
        <a:bodyPr/>
        <a:lstStyle/>
        <a:p>
          <a:endParaRPr lang="en-US"/>
        </a:p>
      </dgm:t>
    </dgm:pt>
    <dgm:pt modelId="{E3BEBD6D-5A43-4827-914C-CE93AC0FB32F}">
      <dgm:prSet/>
      <dgm:spPr/>
      <dgm:t>
        <a:bodyPr/>
        <a:lstStyle/>
        <a:p>
          <a:r>
            <a:rPr lang="en-AU" dirty="0"/>
            <a:t>Colonisation has interrupted many people’s connection to their culture – so there may be a mix of traditional and non-traditional beliefs and practices associated with grief</a:t>
          </a:r>
          <a:endParaRPr lang="en-US" dirty="0"/>
        </a:p>
      </dgm:t>
    </dgm:pt>
    <dgm:pt modelId="{42D2D7B8-832E-4E0C-9A44-78DCD5EF439A}" type="parTrans" cxnId="{50019CDB-F333-4305-A7ED-084A105F8781}">
      <dgm:prSet/>
      <dgm:spPr/>
      <dgm:t>
        <a:bodyPr/>
        <a:lstStyle/>
        <a:p>
          <a:endParaRPr lang="en-US"/>
        </a:p>
      </dgm:t>
    </dgm:pt>
    <dgm:pt modelId="{2B323918-DDB1-4A87-A4A0-863B57648BC2}" type="sibTrans" cxnId="{50019CDB-F333-4305-A7ED-084A105F8781}">
      <dgm:prSet/>
      <dgm:spPr/>
      <dgm:t>
        <a:bodyPr/>
        <a:lstStyle/>
        <a:p>
          <a:endParaRPr lang="en-US"/>
        </a:p>
      </dgm:t>
    </dgm:pt>
    <dgm:pt modelId="{D5AD619A-8042-4FC4-AEAE-3B38D296F2E9}">
      <dgm:prSet/>
      <dgm:spPr/>
      <dgm:t>
        <a:bodyPr/>
        <a:lstStyle/>
        <a:p>
          <a:r>
            <a:rPr lang="en-AU" dirty="0"/>
            <a:t>Some traditional beliefs and practices will be private to the community or Nation, and so may not be shared with others</a:t>
          </a:r>
          <a:endParaRPr lang="en-US" dirty="0"/>
        </a:p>
      </dgm:t>
    </dgm:pt>
    <dgm:pt modelId="{0C8EF10B-78EF-4240-BF61-42C8137EBC2B}" type="parTrans" cxnId="{F57C8C87-4C0D-4B3D-B84E-1BE4B461FB94}">
      <dgm:prSet/>
      <dgm:spPr/>
      <dgm:t>
        <a:bodyPr/>
        <a:lstStyle/>
        <a:p>
          <a:endParaRPr lang="en-US"/>
        </a:p>
      </dgm:t>
    </dgm:pt>
    <dgm:pt modelId="{B1EC141D-B05D-47AE-A26E-31A2E1D0242D}" type="sibTrans" cxnId="{F57C8C87-4C0D-4B3D-B84E-1BE4B461FB94}">
      <dgm:prSet/>
      <dgm:spPr/>
      <dgm:t>
        <a:bodyPr/>
        <a:lstStyle/>
        <a:p>
          <a:endParaRPr lang="en-US"/>
        </a:p>
      </dgm:t>
    </dgm:pt>
    <dgm:pt modelId="{EEA2CFAD-9169-4825-8747-F301238A01E8}">
      <dgm:prSet/>
      <dgm:spPr/>
      <dgm:t>
        <a:bodyPr/>
        <a:lstStyle/>
        <a:p>
          <a:r>
            <a:rPr lang="en-AU" dirty="0"/>
            <a:t>First Nations cultures are based on oral learning and so conversation and stories are the best way of sharing knowledge</a:t>
          </a:r>
          <a:endParaRPr lang="en-US" dirty="0"/>
        </a:p>
      </dgm:t>
    </dgm:pt>
    <dgm:pt modelId="{829B97B9-8592-4970-8917-F24D18322745}" type="parTrans" cxnId="{9FE1A217-6260-458B-B0B6-527962F494E3}">
      <dgm:prSet/>
      <dgm:spPr/>
      <dgm:t>
        <a:bodyPr/>
        <a:lstStyle/>
        <a:p>
          <a:endParaRPr lang="en-US"/>
        </a:p>
      </dgm:t>
    </dgm:pt>
    <dgm:pt modelId="{E412059B-F08D-4233-BB43-F1E06DA3622E}" type="sibTrans" cxnId="{9FE1A217-6260-458B-B0B6-527962F494E3}">
      <dgm:prSet/>
      <dgm:spPr/>
      <dgm:t>
        <a:bodyPr/>
        <a:lstStyle/>
        <a:p>
          <a:endParaRPr lang="en-US"/>
        </a:p>
      </dgm:t>
    </dgm:pt>
    <dgm:pt modelId="{76EA4A5D-B1E8-48AE-BAA1-A57C9A5325D3}">
      <dgm:prSet/>
      <dgm:spPr>
        <a:solidFill>
          <a:schemeClr val="tx1"/>
        </a:solidFill>
      </dgm:spPr>
      <dgm:t>
        <a:bodyPr/>
        <a:lstStyle/>
        <a:p>
          <a:r>
            <a:rPr lang="en-AU" b="1" i="1" dirty="0"/>
            <a:t>I am speaking from my experience and clinical knowledge (not on behalf of any community)</a:t>
          </a:r>
          <a:endParaRPr lang="en-US" dirty="0"/>
        </a:p>
      </dgm:t>
    </dgm:pt>
    <dgm:pt modelId="{99567D58-9E22-424A-90F1-47883C35594B}" type="parTrans" cxnId="{2D2B0BDA-DCFB-4803-B81C-2A34A2782AB3}">
      <dgm:prSet/>
      <dgm:spPr/>
      <dgm:t>
        <a:bodyPr/>
        <a:lstStyle/>
        <a:p>
          <a:endParaRPr lang="en-US"/>
        </a:p>
      </dgm:t>
    </dgm:pt>
    <dgm:pt modelId="{2942002D-7FAB-4326-AE30-EFAE025E088E}" type="sibTrans" cxnId="{2D2B0BDA-DCFB-4803-B81C-2A34A2782AB3}">
      <dgm:prSet/>
      <dgm:spPr/>
      <dgm:t>
        <a:bodyPr/>
        <a:lstStyle/>
        <a:p>
          <a:endParaRPr lang="en-US"/>
        </a:p>
      </dgm:t>
    </dgm:pt>
    <dgm:pt modelId="{5842D8D5-5345-4420-8066-6ACBD17A47A6}" type="pres">
      <dgm:prSet presAssocID="{FFE1B817-3FC2-4AF9-8F66-6B3D6603FCBE}" presName="diagram" presStyleCnt="0">
        <dgm:presLayoutVars>
          <dgm:dir/>
          <dgm:resizeHandles val="exact"/>
        </dgm:presLayoutVars>
      </dgm:prSet>
      <dgm:spPr/>
    </dgm:pt>
    <dgm:pt modelId="{F9B37658-2452-4833-9E5D-DF0A7B82C45C}" type="pres">
      <dgm:prSet presAssocID="{43211E4C-E0C6-44F9-8852-5D276F114EF4}" presName="node" presStyleLbl="node1" presStyleIdx="0" presStyleCnt="6">
        <dgm:presLayoutVars>
          <dgm:bulletEnabled val="1"/>
        </dgm:presLayoutVars>
      </dgm:prSet>
      <dgm:spPr/>
    </dgm:pt>
    <dgm:pt modelId="{1B1BD24C-273C-4FD6-9BB5-7E0088E3AE06}" type="pres">
      <dgm:prSet presAssocID="{291ED7AC-3EAE-4950-BB91-F6D615C93581}" presName="sibTrans" presStyleCnt="0"/>
      <dgm:spPr/>
    </dgm:pt>
    <dgm:pt modelId="{F6D0A6D0-9D3E-4239-83C0-25DEE6A2E22C}" type="pres">
      <dgm:prSet presAssocID="{7E15F7DB-1930-499F-A765-B7A9E66EAE79}" presName="node" presStyleLbl="node1" presStyleIdx="1" presStyleCnt="6">
        <dgm:presLayoutVars>
          <dgm:bulletEnabled val="1"/>
        </dgm:presLayoutVars>
      </dgm:prSet>
      <dgm:spPr/>
    </dgm:pt>
    <dgm:pt modelId="{5AA805B6-8674-4981-BB14-2EA243922087}" type="pres">
      <dgm:prSet presAssocID="{F5865DEB-3A54-4943-AB1D-50830EAF3F7B}" presName="sibTrans" presStyleCnt="0"/>
      <dgm:spPr/>
    </dgm:pt>
    <dgm:pt modelId="{0646BB31-F7A7-45DB-BA16-3AC4BD788365}" type="pres">
      <dgm:prSet presAssocID="{E3BEBD6D-5A43-4827-914C-CE93AC0FB32F}" presName="node" presStyleLbl="node1" presStyleIdx="2" presStyleCnt="6">
        <dgm:presLayoutVars>
          <dgm:bulletEnabled val="1"/>
        </dgm:presLayoutVars>
      </dgm:prSet>
      <dgm:spPr/>
    </dgm:pt>
    <dgm:pt modelId="{226E5FB3-8DD5-49CB-A3FC-3A63861DE469}" type="pres">
      <dgm:prSet presAssocID="{2B323918-DDB1-4A87-A4A0-863B57648BC2}" presName="sibTrans" presStyleCnt="0"/>
      <dgm:spPr/>
    </dgm:pt>
    <dgm:pt modelId="{14CFDE57-5DA0-4ACA-806E-7E922611C173}" type="pres">
      <dgm:prSet presAssocID="{D5AD619A-8042-4FC4-AEAE-3B38D296F2E9}" presName="node" presStyleLbl="node1" presStyleIdx="3" presStyleCnt="6">
        <dgm:presLayoutVars>
          <dgm:bulletEnabled val="1"/>
        </dgm:presLayoutVars>
      </dgm:prSet>
      <dgm:spPr/>
    </dgm:pt>
    <dgm:pt modelId="{C7CC02DA-15B5-415E-AB8B-882529EBA1E6}" type="pres">
      <dgm:prSet presAssocID="{B1EC141D-B05D-47AE-A26E-31A2E1D0242D}" presName="sibTrans" presStyleCnt="0"/>
      <dgm:spPr/>
    </dgm:pt>
    <dgm:pt modelId="{FA4303D7-D7EB-4FBD-88DE-1709DF9CBC1E}" type="pres">
      <dgm:prSet presAssocID="{EEA2CFAD-9169-4825-8747-F301238A01E8}" presName="node" presStyleLbl="node1" presStyleIdx="4" presStyleCnt="6">
        <dgm:presLayoutVars>
          <dgm:bulletEnabled val="1"/>
        </dgm:presLayoutVars>
      </dgm:prSet>
      <dgm:spPr/>
    </dgm:pt>
    <dgm:pt modelId="{E9F7E03F-D5F8-4657-895B-D9C4505ED9B0}" type="pres">
      <dgm:prSet presAssocID="{E412059B-F08D-4233-BB43-F1E06DA3622E}" presName="sibTrans" presStyleCnt="0"/>
      <dgm:spPr/>
    </dgm:pt>
    <dgm:pt modelId="{0D5F4358-70B8-46F5-9050-E1D2260E07C5}" type="pres">
      <dgm:prSet presAssocID="{76EA4A5D-B1E8-48AE-BAA1-A57C9A5325D3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B3200-5A09-454D-9928-C129C5E3A49F}" srcId="{FFE1B817-3FC2-4AF9-8F66-6B3D6603FCBE}" destId="{43211E4C-E0C6-44F9-8852-5D276F114EF4}" srcOrd="0" destOrd="0" parTransId="{A3728DE7-4F0B-4814-AC4B-ED29B07B9741}" sibTransId="{291ED7AC-3EAE-4950-BB91-F6D615C93581}"/>
    <dgm:cxn modelId="{9FE1A217-6260-458B-B0B6-527962F494E3}" srcId="{FFE1B817-3FC2-4AF9-8F66-6B3D6603FCBE}" destId="{EEA2CFAD-9169-4825-8747-F301238A01E8}" srcOrd="4" destOrd="0" parTransId="{829B97B9-8592-4970-8917-F24D18322745}" sibTransId="{E412059B-F08D-4233-BB43-F1E06DA3622E}"/>
    <dgm:cxn modelId="{760EC01D-FE45-4C8A-88C6-7050E5B9C852}" type="presOf" srcId="{FFE1B817-3FC2-4AF9-8F66-6B3D6603FCBE}" destId="{5842D8D5-5345-4420-8066-6ACBD17A47A6}" srcOrd="0" destOrd="0" presId="urn:microsoft.com/office/officeart/2005/8/layout/default"/>
    <dgm:cxn modelId="{C9D39A34-3AD0-439E-9191-ED88E199F468}" type="presOf" srcId="{E3BEBD6D-5A43-4827-914C-CE93AC0FB32F}" destId="{0646BB31-F7A7-45DB-BA16-3AC4BD788365}" srcOrd="0" destOrd="0" presId="urn:microsoft.com/office/officeart/2005/8/layout/default"/>
    <dgm:cxn modelId="{0D34555D-A0BF-42FA-9E92-89CF3B949AAC}" srcId="{FFE1B817-3FC2-4AF9-8F66-6B3D6603FCBE}" destId="{7E15F7DB-1930-499F-A765-B7A9E66EAE79}" srcOrd="1" destOrd="0" parTransId="{B99FA324-8545-4204-AC02-0AFFD81D4EEC}" sibTransId="{F5865DEB-3A54-4943-AB1D-50830EAF3F7B}"/>
    <dgm:cxn modelId="{2E7E3F85-D625-4A83-A8D5-0A704D01997A}" type="presOf" srcId="{7E15F7DB-1930-499F-A765-B7A9E66EAE79}" destId="{F6D0A6D0-9D3E-4239-83C0-25DEE6A2E22C}" srcOrd="0" destOrd="0" presId="urn:microsoft.com/office/officeart/2005/8/layout/default"/>
    <dgm:cxn modelId="{F57C8C87-4C0D-4B3D-B84E-1BE4B461FB94}" srcId="{FFE1B817-3FC2-4AF9-8F66-6B3D6603FCBE}" destId="{D5AD619A-8042-4FC4-AEAE-3B38D296F2E9}" srcOrd="3" destOrd="0" parTransId="{0C8EF10B-78EF-4240-BF61-42C8137EBC2B}" sibTransId="{B1EC141D-B05D-47AE-A26E-31A2E1D0242D}"/>
    <dgm:cxn modelId="{4843A5AD-787C-4E0A-83FE-CA009372CB01}" type="presOf" srcId="{EEA2CFAD-9169-4825-8747-F301238A01E8}" destId="{FA4303D7-D7EB-4FBD-88DE-1709DF9CBC1E}" srcOrd="0" destOrd="0" presId="urn:microsoft.com/office/officeart/2005/8/layout/default"/>
    <dgm:cxn modelId="{1AD16BAF-4F96-4253-97D5-F183776A61FB}" type="presOf" srcId="{76EA4A5D-B1E8-48AE-BAA1-A57C9A5325D3}" destId="{0D5F4358-70B8-46F5-9050-E1D2260E07C5}" srcOrd="0" destOrd="0" presId="urn:microsoft.com/office/officeart/2005/8/layout/default"/>
    <dgm:cxn modelId="{F98D73B4-614E-4511-BDE6-CE9A5588D1E0}" type="presOf" srcId="{D5AD619A-8042-4FC4-AEAE-3B38D296F2E9}" destId="{14CFDE57-5DA0-4ACA-806E-7E922611C173}" srcOrd="0" destOrd="0" presId="urn:microsoft.com/office/officeart/2005/8/layout/default"/>
    <dgm:cxn modelId="{EA7B36C4-8B8F-47A0-A299-B00808370372}" type="presOf" srcId="{43211E4C-E0C6-44F9-8852-5D276F114EF4}" destId="{F9B37658-2452-4833-9E5D-DF0A7B82C45C}" srcOrd="0" destOrd="0" presId="urn:microsoft.com/office/officeart/2005/8/layout/default"/>
    <dgm:cxn modelId="{2D2B0BDA-DCFB-4803-B81C-2A34A2782AB3}" srcId="{FFE1B817-3FC2-4AF9-8F66-6B3D6603FCBE}" destId="{76EA4A5D-B1E8-48AE-BAA1-A57C9A5325D3}" srcOrd="5" destOrd="0" parTransId="{99567D58-9E22-424A-90F1-47883C35594B}" sibTransId="{2942002D-7FAB-4326-AE30-EFAE025E088E}"/>
    <dgm:cxn modelId="{50019CDB-F333-4305-A7ED-084A105F8781}" srcId="{FFE1B817-3FC2-4AF9-8F66-6B3D6603FCBE}" destId="{E3BEBD6D-5A43-4827-914C-CE93AC0FB32F}" srcOrd="2" destOrd="0" parTransId="{42D2D7B8-832E-4E0C-9A44-78DCD5EF439A}" sibTransId="{2B323918-DDB1-4A87-A4A0-863B57648BC2}"/>
    <dgm:cxn modelId="{4CDADFF7-5F12-474E-996B-F6D84B6AF6F4}" type="presParOf" srcId="{5842D8D5-5345-4420-8066-6ACBD17A47A6}" destId="{F9B37658-2452-4833-9E5D-DF0A7B82C45C}" srcOrd="0" destOrd="0" presId="urn:microsoft.com/office/officeart/2005/8/layout/default"/>
    <dgm:cxn modelId="{7DAE8918-4A19-42DA-857B-A65C41461B99}" type="presParOf" srcId="{5842D8D5-5345-4420-8066-6ACBD17A47A6}" destId="{1B1BD24C-273C-4FD6-9BB5-7E0088E3AE06}" srcOrd="1" destOrd="0" presId="urn:microsoft.com/office/officeart/2005/8/layout/default"/>
    <dgm:cxn modelId="{7DAA2E4D-9DC8-4F79-A079-9A65FEFC44AC}" type="presParOf" srcId="{5842D8D5-5345-4420-8066-6ACBD17A47A6}" destId="{F6D0A6D0-9D3E-4239-83C0-25DEE6A2E22C}" srcOrd="2" destOrd="0" presId="urn:microsoft.com/office/officeart/2005/8/layout/default"/>
    <dgm:cxn modelId="{90468487-C1C4-455D-B4F5-C89130C39526}" type="presParOf" srcId="{5842D8D5-5345-4420-8066-6ACBD17A47A6}" destId="{5AA805B6-8674-4981-BB14-2EA243922087}" srcOrd="3" destOrd="0" presId="urn:microsoft.com/office/officeart/2005/8/layout/default"/>
    <dgm:cxn modelId="{FB9852CF-8AA3-4D63-8326-880CE39CEC0B}" type="presParOf" srcId="{5842D8D5-5345-4420-8066-6ACBD17A47A6}" destId="{0646BB31-F7A7-45DB-BA16-3AC4BD788365}" srcOrd="4" destOrd="0" presId="urn:microsoft.com/office/officeart/2005/8/layout/default"/>
    <dgm:cxn modelId="{D25BC99D-A59F-44CD-BE57-912DFE09BEDD}" type="presParOf" srcId="{5842D8D5-5345-4420-8066-6ACBD17A47A6}" destId="{226E5FB3-8DD5-49CB-A3FC-3A63861DE469}" srcOrd="5" destOrd="0" presId="urn:microsoft.com/office/officeart/2005/8/layout/default"/>
    <dgm:cxn modelId="{46498376-64C6-4C38-98CD-C81D56881EDA}" type="presParOf" srcId="{5842D8D5-5345-4420-8066-6ACBD17A47A6}" destId="{14CFDE57-5DA0-4ACA-806E-7E922611C173}" srcOrd="6" destOrd="0" presId="urn:microsoft.com/office/officeart/2005/8/layout/default"/>
    <dgm:cxn modelId="{BDA4EDEA-D5A8-4C76-A123-2231B03AF204}" type="presParOf" srcId="{5842D8D5-5345-4420-8066-6ACBD17A47A6}" destId="{C7CC02DA-15B5-415E-AB8B-882529EBA1E6}" srcOrd="7" destOrd="0" presId="urn:microsoft.com/office/officeart/2005/8/layout/default"/>
    <dgm:cxn modelId="{A6015727-BF29-45AE-97A3-5990F5A55721}" type="presParOf" srcId="{5842D8D5-5345-4420-8066-6ACBD17A47A6}" destId="{FA4303D7-D7EB-4FBD-88DE-1709DF9CBC1E}" srcOrd="8" destOrd="0" presId="urn:microsoft.com/office/officeart/2005/8/layout/default"/>
    <dgm:cxn modelId="{8EDF30B4-B672-4691-9903-4AD7F1D3CE9B}" type="presParOf" srcId="{5842D8D5-5345-4420-8066-6ACBD17A47A6}" destId="{E9F7E03F-D5F8-4657-895B-D9C4505ED9B0}" srcOrd="9" destOrd="0" presId="urn:microsoft.com/office/officeart/2005/8/layout/default"/>
    <dgm:cxn modelId="{58C31779-9A76-4185-8592-92BBA89FEA3E}" type="presParOf" srcId="{5842D8D5-5345-4420-8066-6ACBD17A47A6}" destId="{0D5F4358-70B8-46F5-9050-E1D2260E07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A735A-38F7-4F24-9139-1CEAA750F44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65C678-33C9-49D0-A834-D3F9B5E5EC2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Bushfires and floods (direct impact and harm to land)</a:t>
          </a:r>
          <a:endParaRPr lang="en-US" dirty="0"/>
        </a:p>
      </dgm:t>
    </dgm:pt>
    <dgm:pt modelId="{AA4F9289-FE5F-42B4-BB71-22B89BB460FB}" type="parTrans" cxnId="{72775F57-9CF9-43BB-860C-7445F63C2DB8}">
      <dgm:prSet/>
      <dgm:spPr/>
      <dgm:t>
        <a:bodyPr/>
        <a:lstStyle/>
        <a:p>
          <a:endParaRPr lang="en-US"/>
        </a:p>
      </dgm:t>
    </dgm:pt>
    <dgm:pt modelId="{FD918D1B-DB1D-4A4C-92CF-DB3EEDD20FE4}" type="sibTrans" cxnId="{72775F57-9CF9-43BB-860C-7445F63C2DB8}">
      <dgm:prSet/>
      <dgm:spPr/>
      <dgm:t>
        <a:bodyPr/>
        <a:lstStyle/>
        <a:p>
          <a:endParaRPr lang="en-US"/>
        </a:p>
      </dgm:t>
    </dgm:pt>
    <dgm:pt modelId="{1C6A4014-C1A0-4C11-BDCB-D48AE3ED27A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Covid (disconnection from School and friends – fear for Elders/fear of more loss)</a:t>
          </a:r>
          <a:endParaRPr lang="en-US" dirty="0"/>
        </a:p>
      </dgm:t>
    </dgm:pt>
    <dgm:pt modelId="{24676B9A-26CE-4082-8122-171026D349AF}" type="parTrans" cxnId="{89D52823-8F91-4112-91A8-94EB38F8F716}">
      <dgm:prSet/>
      <dgm:spPr/>
      <dgm:t>
        <a:bodyPr/>
        <a:lstStyle/>
        <a:p>
          <a:endParaRPr lang="en-US"/>
        </a:p>
      </dgm:t>
    </dgm:pt>
    <dgm:pt modelId="{A8D59948-FECD-41D6-BE0C-B4213D2BD567}" type="sibTrans" cxnId="{89D52823-8F91-4112-91A8-94EB38F8F716}">
      <dgm:prSet/>
      <dgm:spPr/>
      <dgm:t>
        <a:bodyPr/>
        <a:lstStyle/>
        <a:p>
          <a:endParaRPr lang="en-US"/>
        </a:p>
      </dgm:t>
    </dgm:pt>
    <dgm:pt modelId="{8F24E3D5-8999-43FE-B1C5-7E2D7E4A2D6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Referendum on the Voice (widespread comments on culture, community disagreement, personal bullying)</a:t>
          </a:r>
          <a:endParaRPr lang="en-US" dirty="0"/>
        </a:p>
      </dgm:t>
    </dgm:pt>
    <dgm:pt modelId="{01846AC5-F22C-4AAA-AC09-2503CDA3963D}" type="parTrans" cxnId="{F063CF74-F890-4109-B36A-08F3DBD38430}">
      <dgm:prSet/>
      <dgm:spPr/>
      <dgm:t>
        <a:bodyPr/>
        <a:lstStyle/>
        <a:p>
          <a:endParaRPr lang="en-US"/>
        </a:p>
      </dgm:t>
    </dgm:pt>
    <dgm:pt modelId="{74E7EFE5-FDFE-4C78-BA3D-C9CC25B28374}" type="sibTrans" cxnId="{F063CF74-F890-4109-B36A-08F3DBD38430}">
      <dgm:prSet/>
      <dgm:spPr/>
      <dgm:t>
        <a:bodyPr/>
        <a:lstStyle/>
        <a:p>
          <a:endParaRPr lang="en-US"/>
        </a:p>
      </dgm:t>
    </dgm:pt>
    <dgm:pt modelId="{E6BDDC68-F981-445D-9918-C5CA5AA3F70A}" type="pres">
      <dgm:prSet presAssocID="{91EA735A-38F7-4F24-9139-1CEAA750F44E}" presName="root" presStyleCnt="0">
        <dgm:presLayoutVars>
          <dgm:dir/>
          <dgm:resizeHandles val="exact"/>
        </dgm:presLayoutVars>
      </dgm:prSet>
      <dgm:spPr/>
    </dgm:pt>
    <dgm:pt modelId="{7269477D-AFCA-43F5-9842-14A9421918B9}" type="pres">
      <dgm:prSet presAssocID="{8D65C678-33C9-49D0-A834-D3F9B5E5EC2C}" presName="compNode" presStyleCnt="0"/>
      <dgm:spPr/>
    </dgm:pt>
    <dgm:pt modelId="{A4C78B13-7E0A-4387-8976-629E4B3E9A86}" type="pres">
      <dgm:prSet presAssocID="{8D65C678-33C9-49D0-A834-D3F9B5E5EC2C}" presName="bgRect" presStyleLbl="bgShp" presStyleIdx="0" presStyleCnt="3"/>
      <dgm:spPr/>
    </dgm:pt>
    <dgm:pt modelId="{46B0C727-4C78-4C4F-9FD7-1DE1DE962F50}" type="pres">
      <dgm:prSet presAssocID="{8D65C678-33C9-49D0-A834-D3F9B5E5EC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nfire"/>
        </a:ext>
      </dgm:extLst>
    </dgm:pt>
    <dgm:pt modelId="{D99018CF-D3B8-4EBA-9014-66625CEB7FF9}" type="pres">
      <dgm:prSet presAssocID="{8D65C678-33C9-49D0-A834-D3F9B5E5EC2C}" presName="spaceRect" presStyleCnt="0"/>
      <dgm:spPr/>
    </dgm:pt>
    <dgm:pt modelId="{F408CC4F-F432-4F59-BD50-59DA2F868571}" type="pres">
      <dgm:prSet presAssocID="{8D65C678-33C9-49D0-A834-D3F9B5E5EC2C}" presName="parTx" presStyleLbl="revTx" presStyleIdx="0" presStyleCnt="3">
        <dgm:presLayoutVars>
          <dgm:chMax val="0"/>
          <dgm:chPref val="0"/>
        </dgm:presLayoutVars>
      </dgm:prSet>
      <dgm:spPr/>
    </dgm:pt>
    <dgm:pt modelId="{1AFD20DA-0935-4BB9-BE26-CAA039646376}" type="pres">
      <dgm:prSet presAssocID="{FD918D1B-DB1D-4A4C-92CF-DB3EEDD20FE4}" presName="sibTrans" presStyleCnt="0"/>
      <dgm:spPr/>
    </dgm:pt>
    <dgm:pt modelId="{A3D6222C-13B6-4651-8347-8BA4CE896948}" type="pres">
      <dgm:prSet presAssocID="{1C6A4014-C1A0-4C11-BDCB-D48AE3ED27AA}" presName="compNode" presStyleCnt="0"/>
      <dgm:spPr/>
    </dgm:pt>
    <dgm:pt modelId="{CDEF4E60-C98B-4402-8883-6CE103E15BC1}" type="pres">
      <dgm:prSet presAssocID="{1C6A4014-C1A0-4C11-BDCB-D48AE3ED27AA}" presName="bgRect" presStyleLbl="bgShp" presStyleIdx="1" presStyleCnt="3"/>
      <dgm:spPr/>
    </dgm:pt>
    <dgm:pt modelId="{2E3BFABB-AEEA-4887-B832-54D28BD3895E}" type="pres">
      <dgm:prSet presAssocID="{1C6A4014-C1A0-4C11-BDCB-D48AE3ED27A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E961987D-9D87-40CB-9779-972AB7B873D0}" type="pres">
      <dgm:prSet presAssocID="{1C6A4014-C1A0-4C11-BDCB-D48AE3ED27AA}" presName="spaceRect" presStyleCnt="0"/>
      <dgm:spPr/>
    </dgm:pt>
    <dgm:pt modelId="{DB36CEB6-E593-4969-A909-48DCB1661D2B}" type="pres">
      <dgm:prSet presAssocID="{1C6A4014-C1A0-4C11-BDCB-D48AE3ED27AA}" presName="parTx" presStyleLbl="revTx" presStyleIdx="1" presStyleCnt="3">
        <dgm:presLayoutVars>
          <dgm:chMax val="0"/>
          <dgm:chPref val="0"/>
        </dgm:presLayoutVars>
      </dgm:prSet>
      <dgm:spPr/>
    </dgm:pt>
    <dgm:pt modelId="{8FC3D497-1667-4593-B30E-B54F988A3504}" type="pres">
      <dgm:prSet presAssocID="{A8D59948-FECD-41D6-BE0C-B4213D2BD567}" presName="sibTrans" presStyleCnt="0"/>
      <dgm:spPr/>
    </dgm:pt>
    <dgm:pt modelId="{67B25DA6-7FE7-4230-B9AE-84607408EF1B}" type="pres">
      <dgm:prSet presAssocID="{8F24E3D5-8999-43FE-B1C5-7E2D7E4A2D6B}" presName="compNode" presStyleCnt="0"/>
      <dgm:spPr/>
    </dgm:pt>
    <dgm:pt modelId="{DEBA7A9B-A332-44B5-B56F-67E6DD539CBD}" type="pres">
      <dgm:prSet presAssocID="{8F24E3D5-8999-43FE-B1C5-7E2D7E4A2D6B}" presName="bgRect" presStyleLbl="bgShp" presStyleIdx="2" presStyleCnt="3"/>
      <dgm:spPr/>
    </dgm:pt>
    <dgm:pt modelId="{E4FC4DA7-F2AF-4A2F-9970-D90FA012A342}" type="pres">
      <dgm:prSet presAssocID="{8F24E3D5-8999-43FE-B1C5-7E2D7E4A2D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FCE02D67-9610-4003-96A6-23D3A0FC4076}" type="pres">
      <dgm:prSet presAssocID="{8F24E3D5-8999-43FE-B1C5-7E2D7E4A2D6B}" presName="spaceRect" presStyleCnt="0"/>
      <dgm:spPr/>
    </dgm:pt>
    <dgm:pt modelId="{87284BBB-D7CE-42E9-8DC9-263975985114}" type="pres">
      <dgm:prSet presAssocID="{8F24E3D5-8999-43FE-B1C5-7E2D7E4A2D6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B09A0C-BFA8-4AE0-8AE3-BA0673683017}" type="presOf" srcId="{8F24E3D5-8999-43FE-B1C5-7E2D7E4A2D6B}" destId="{87284BBB-D7CE-42E9-8DC9-263975985114}" srcOrd="0" destOrd="0" presId="urn:microsoft.com/office/officeart/2018/2/layout/IconVerticalSolidList"/>
    <dgm:cxn modelId="{89D52823-8F91-4112-91A8-94EB38F8F716}" srcId="{91EA735A-38F7-4F24-9139-1CEAA750F44E}" destId="{1C6A4014-C1A0-4C11-BDCB-D48AE3ED27AA}" srcOrd="1" destOrd="0" parTransId="{24676B9A-26CE-4082-8122-171026D349AF}" sibTransId="{A8D59948-FECD-41D6-BE0C-B4213D2BD567}"/>
    <dgm:cxn modelId="{F063CF74-F890-4109-B36A-08F3DBD38430}" srcId="{91EA735A-38F7-4F24-9139-1CEAA750F44E}" destId="{8F24E3D5-8999-43FE-B1C5-7E2D7E4A2D6B}" srcOrd="2" destOrd="0" parTransId="{01846AC5-F22C-4AAA-AC09-2503CDA3963D}" sibTransId="{74E7EFE5-FDFE-4C78-BA3D-C9CC25B28374}"/>
    <dgm:cxn modelId="{72775F57-9CF9-43BB-860C-7445F63C2DB8}" srcId="{91EA735A-38F7-4F24-9139-1CEAA750F44E}" destId="{8D65C678-33C9-49D0-A834-D3F9B5E5EC2C}" srcOrd="0" destOrd="0" parTransId="{AA4F9289-FE5F-42B4-BB71-22B89BB460FB}" sibTransId="{FD918D1B-DB1D-4A4C-92CF-DB3EEDD20FE4}"/>
    <dgm:cxn modelId="{5E64A586-E969-4D37-BA81-D63801325744}" type="presOf" srcId="{91EA735A-38F7-4F24-9139-1CEAA750F44E}" destId="{E6BDDC68-F981-445D-9918-C5CA5AA3F70A}" srcOrd="0" destOrd="0" presId="urn:microsoft.com/office/officeart/2018/2/layout/IconVerticalSolidList"/>
    <dgm:cxn modelId="{065870B1-A13A-4F29-B966-466138BE4619}" type="presOf" srcId="{1C6A4014-C1A0-4C11-BDCB-D48AE3ED27AA}" destId="{DB36CEB6-E593-4969-A909-48DCB1661D2B}" srcOrd="0" destOrd="0" presId="urn:microsoft.com/office/officeart/2018/2/layout/IconVerticalSolidList"/>
    <dgm:cxn modelId="{866516CF-BD4F-4AC3-AFC9-93E92F7B220B}" type="presOf" srcId="{8D65C678-33C9-49D0-A834-D3F9B5E5EC2C}" destId="{F408CC4F-F432-4F59-BD50-59DA2F868571}" srcOrd="0" destOrd="0" presId="urn:microsoft.com/office/officeart/2018/2/layout/IconVerticalSolidList"/>
    <dgm:cxn modelId="{03FE6697-C3EB-4B7D-BDAE-AC7DCF811F67}" type="presParOf" srcId="{E6BDDC68-F981-445D-9918-C5CA5AA3F70A}" destId="{7269477D-AFCA-43F5-9842-14A9421918B9}" srcOrd="0" destOrd="0" presId="urn:microsoft.com/office/officeart/2018/2/layout/IconVerticalSolidList"/>
    <dgm:cxn modelId="{917EB18E-ECF1-4093-AE05-B7F9EE3E6497}" type="presParOf" srcId="{7269477D-AFCA-43F5-9842-14A9421918B9}" destId="{A4C78B13-7E0A-4387-8976-629E4B3E9A86}" srcOrd="0" destOrd="0" presId="urn:microsoft.com/office/officeart/2018/2/layout/IconVerticalSolidList"/>
    <dgm:cxn modelId="{0669B832-E500-45FC-ADC5-3FB9C988C407}" type="presParOf" srcId="{7269477D-AFCA-43F5-9842-14A9421918B9}" destId="{46B0C727-4C78-4C4F-9FD7-1DE1DE962F50}" srcOrd="1" destOrd="0" presId="urn:microsoft.com/office/officeart/2018/2/layout/IconVerticalSolidList"/>
    <dgm:cxn modelId="{AD721AA1-54B2-4EC8-ADE2-748E4E7EDFB3}" type="presParOf" srcId="{7269477D-AFCA-43F5-9842-14A9421918B9}" destId="{D99018CF-D3B8-4EBA-9014-66625CEB7FF9}" srcOrd="2" destOrd="0" presId="urn:microsoft.com/office/officeart/2018/2/layout/IconVerticalSolidList"/>
    <dgm:cxn modelId="{BC403B7A-2834-4B9E-BF86-6B354B237BE1}" type="presParOf" srcId="{7269477D-AFCA-43F5-9842-14A9421918B9}" destId="{F408CC4F-F432-4F59-BD50-59DA2F868571}" srcOrd="3" destOrd="0" presId="urn:microsoft.com/office/officeart/2018/2/layout/IconVerticalSolidList"/>
    <dgm:cxn modelId="{66B7D8A1-A85F-4D3E-ACA2-553686B328CC}" type="presParOf" srcId="{E6BDDC68-F981-445D-9918-C5CA5AA3F70A}" destId="{1AFD20DA-0935-4BB9-BE26-CAA039646376}" srcOrd="1" destOrd="0" presId="urn:microsoft.com/office/officeart/2018/2/layout/IconVerticalSolidList"/>
    <dgm:cxn modelId="{809137B2-422A-4805-94A7-F88834DA569A}" type="presParOf" srcId="{E6BDDC68-F981-445D-9918-C5CA5AA3F70A}" destId="{A3D6222C-13B6-4651-8347-8BA4CE896948}" srcOrd="2" destOrd="0" presId="urn:microsoft.com/office/officeart/2018/2/layout/IconVerticalSolidList"/>
    <dgm:cxn modelId="{CFFA0430-77BC-4174-9B79-C4595CF23508}" type="presParOf" srcId="{A3D6222C-13B6-4651-8347-8BA4CE896948}" destId="{CDEF4E60-C98B-4402-8883-6CE103E15BC1}" srcOrd="0" destOrd="0" presId="urn:microsoft.com/office/officeart/2018/2/layout/IconVerticalSolidList"/>
    <dgm:cxn modelId="{786CFE73-21F8-41F6-90B1-E68DFEAB1E5C}" type="presParOf" srcId="{A3D6222C-13B6-4651-8347-8BA4CE896948}" destId="{2E3BFABB-AEEA-4887-B832-54D28BD3895E}" srcOrd="1" destOrd="0" presId="urn:microsoft.com/office/officeart/2018/2/layout/IconVerticalSolidList"/>
    <dgm:cxn modelId="{7B2A6FD5-F13F-431A-A586-E45F2AD93ED0}" type="presParOf" srcId="{A3D6222C-13B6-4651-8347-8BA4CE896948}" destId="{E961987D-9D87-40CB-9779-972AB7B873D0}" srcOrd="2" destOrd="0" presId="urn:microsoft.com/office/officeart/2018/2/layout/IconVerticalSolidList"/>
    <dgm:cxn modelId="{7B49C738-E797-44E6-9E12-795111423C70}" type="presParOf" srcId="{A3D6222C-13B6-4651-8347-8BA4CE896948}" destId="{DB36CEB6-E593-4969-A909-48DCB1661D2B}" srcOrd="3" destOrd="0" presId="urn:microsoft.com/office/officeart/2018/2/layout/IconVerticalSolidList"/>
    <dgm:cxn modelId="{75783DE0-2884-4652-8082-EF7B2FE2B82F}" type="presParOf" srcId="{E6BDDC68-F981-445D-9918-C5CA5AA3F70A}" destId="{8FC3D497-1667-4593-B30E-B54F988A3504}" srcOrd="3" destOrd="0" presId="urn:microsoft.com/office/officeart/2018/2/layout/IconVerticalSolidList"/>
    <dgm:cxn modelId="{493E910A-51AB-4E8E-B9F2-3A644DFC244F}" type="presParOf" srcId="{E6BDDC68-F981-445D-9918-C5CA5AA3F70A}" destId="{67B25DA6-7FE7-4230-B9AE-84607408EF1B}" srcOrd="4" destOrd="0" presId="urn:microsoft.com/office/officeart/2018/2/layout/IconVerticalSolidList"/>
    <dgm:cxn modelId="{4653DD19-D718-47DD-922C-E4B77B064E98}" type="presParOf" srcId="{67B25DA6-7FE7-4230-B9AE-84607408EF1B}" destId="{DEBA7A9B-A332-44B5-B56F-67E6DD539CBD}" srcOrd="0" destOrd="0" presId="urn:microsoft.com/office/officeart/2018/2/layout/IconVerticalSolidList"/>
    <dgm:cxn modelId="{2F7D4B11-D4D9-4B18-8F0F-A25824C68CB9}" type="presParOf" srcId="{67B25DA6-7FE7-4230-B9AE-84607408EF1B}" destId="{E4FC4DA7-F2AF-4A2F-9970-D90FA012A342}" srcOrd="1" destOrd="0" presId="urn:microsoft.com/office/officeart/2018/2/layout/IconVerticalSolidList"/>
    <dgm:cxn modelId="{24710B65-3278-4631-B27C-AB0A31A0AD6A}" type="presParOf" srcId="{67B25DA6-7FE7-4230-B9AE-84607408EF1B}" destId="{FCE02D67-9610-4003-96A6-23D3A0FC4076}" srcOrd="2" destOrd="0" presId="urn:microsoft.com/office/officeart/2018/2/layout/IconVerticalSolidList"/>
    <dgm:cxn modelId="{045AE90E-9042-468B-8F92-45472F86A8AF}" type="presParOf" srcId="{67B25DA6-7FE7-4230-B9AE-84607408EF1B}" destId="{87284BBB-D7CE-42E9-8DC9-2639759851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37658-2452-4833-9E5D-DF0A7B82C45C}">
      <dsp:nvSpPr>
        <dsp:cNvPr id="0" name=""/>
        <dsp:cNvSpPr/>
      </dsp:nvSpPr>
      <dsp:spPr>
        <a:xfrm>
          <a:off x="574466" y="1778"/>
          <a:ext cx="2625202" cy="157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There are many First Nations – not one group</a:t>
          </a:r>
          <a:endParaRPr lang="en-US" sz="1400" kern="1200" dirty="0"/>
        </a:p>
      </dsp:txBody>
      <dsp:txXfrm>
        <a:off x="574466" y="1778"/>
        <a:ext cx="2625202" cy="1575121"/>
      </dsp:txXfrm>
    </dsp:sp>
    <dsp:sp modelId="{F6D0A6D0-9D3E-4239-83C0-25DEE6A2E22C}">
      <dsp:nvSpPr>
        <dsp:cNvPr id="0" name=""/>
        <dsp:cNvSpPr/>
      </dsp:nvSpPr>
      <dsp:spPr>
        <a:xfrm>
          <a:off x="3462189" y="1778"/>
          <a:ext cx="2625202" cy="157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Beliefs and practices associated with grief need to be checked with each individual and family</a:t>
          </a:r>
          <a:endParaRPr lang="en-US" sz="1400" kern="1200" dirty="0"/>
        </a:p>
      </dsp:txBody>
      <dsp:txXfrm>
        <a:off x="3462189" y="1778"/>
        <a:ext cx="2625202" cy="1575121"/>
      </dsp:txXfrm>
    </dsp:sp>
    <dsp:sp modelId="{0646BB31-F7A7-45DB-BA16-3AC4BD788365}">
      <dsp:nvSpPr>
        <dsp:cNvPr id="0" name=""/>
        <dsp:cNvSpPr/>
      </dsp:nvSpPr>
      <dsp:spPr>
        <a:xfrm>
          <a:off x="6349911" y="1778"/>
          <a:ext cx="2625202" cy="157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Colonisation has interrupted many people’s connection to their culture – so there may be a mix of traditional and non-traditional beliefs and practices associated with grief</a:t>
          </a:r>
          <a:endParaRPr lang="en-US" sz="1400" kern="1200" dirty="0"/>
        </a:p>
      </dsp:txBody>
      <dsp:txXfrm>
        <a:off x="6349911" y="1778"/>
        <a:ext cx="2625202" cy="1575121"/>
      </dsp:txXfrm>
    </dsp:sp>
    <dsp:sp modelId="{14CFDE57-5DA0-4ACA-806E-7E922611C173}">
      <dsp:nvSpPr>
        <dsp:cNvPr id="0" name=""/>
        <dsp:cNvSpPr/>
      </dsp:nvSpPr>
      <dsp:spPr>
        <a:xfrm>
          <a:off x="574466" y="1839420"/>
          <a:ext cx="2625202" cy="157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Some traditional beliefs and practices will be private to the community or Nation, and so may not be shared with others</a:t>
          </a:r>
          <a:endParaRPr lang="en-US" sz="1400" kern="1200" dirty="0"/>
        </a:p>
      </dsp:txBody>
      <dsp:txXfrm>
        <a:off x="574466" y="1839420"/>
        <a:ext cx="2625202" cy="1575121"/>
      </dsp:txXfrm>
    </dsp:sp>
    <dsp:sp modelId="{FA4303D7-D7EB-4FBD-88DE-1709DF9CBC1E}">
      <dsp:nvSpPr>
        <dsp:cNvPr id="0" name=""/>
        <dsp:cNvSpPr/>
      </dsp:nvSpPr>
      <dsp:spPr>
        <a:xfrm>
          <a:off x="3462189" y="1839420"/>
          <a:ext cx="2625202" cy="1575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First Nations cultures are based on oral learning and so conversation and stories are the best way of sharing knowledge</a:t>
          </a:r>
          <a:endParaRPr lang="en-US" sz="1400" kern="1200" dirty="0"/>
        </a:p>
      </dsp:txBody>
      <dsp:txXfrm>
        <a:off x="3462189" y="1839420"/>
        <a:ext cx="2625202" cy="1575121"/>
      </dsp:txXfrm>
    </dsp:sp>
    <dsp:sp modelId="{0D5F4358-70B8-46F5-9050-E1D2260E07C5}">
      <dsp:nvSpPr>
        <dsp:cNvPr id="0" name=""/>
        <dsp:cNvSpPr/>
      </dsp:nvSpPr>
      <dsp:spPr>
        <a:xfrm>
          <a:off x="6349911" y="1839420"/>
          <a:ext cx="2625202" cy="157512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1" kern="1200" dirty="0"/>
            <a:t>I am speaking from my experience and clinical knowledge (not on behalf of any community)</a:t>
          </a:r>
          <a:endParaRPr lang="en-US" sz="1400" kern="1200" dirty="0"/>
        </a:p>
      </dsp:txBody>
      <dsp:txXfrm>
        <a:off x="6349911" y="1839420"/>
        <a:ext cx="2625202" cy="157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78B13-7E0A-4387-8976-629E4B3E9A86}">
      <dsp:nvSpPr>
        <dsp:cNvPr id="0" name=""/>
        <dsp:cNvSpPr/>
      </dsp:nvSpPr>
      <dsp:spPr>
        <a:xfrm>
          <a:off x="0" y="491"/>
          <a:ext cx="10820400" cy="114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0C727-4C78-4C4F-9FD7-1DE1DE962F50}">
      <dsp:nvSpPr>
        <dsp:cNvPr id="0" name=""/>
        <dsp:cNvSpPr/>
      </dsp:nvSpPr>
      <dsp:spPr>
        <a:xfrm>
          <a:off x="347714" y="259121"/>
          <a:ext cx="632208" cy="632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8CC4F-F432-4F59-BD50-59DA2F868571}">
      <dsp:nvSpPr>
        <dsp:cNvPr id="0" name=""/>
        <dsp:cNvSpPr/>
      </dsp:nvSpPr>
      <dsp:spPr>
        <a:xfrm>
          <a:off x="1327637" y="491"/>
          <a:ext cx="94927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Bushfires and floods (direct impact and harm to land)</a:t>
          </a:r>
          <a:endParaRPr lang="en-US" sz="2500" kern="1200" dirty="0"/>
        </a:p>
      </dsp:txBody>
      <dsp:txXfrm>
        <a:off x="1327637" y="491"/>
        <a:ext cx="9492762" cy="1149469"/>
      </dsp:txXfrm>
    </dsp:sp>
    <dsp:sp modelId="{CDEF4E60-C98B-4402-8883-6CE103E15BC1}">
      <dsp:nvSpPr>
        <dsp:cNvPr id="0" name=""/>
        <dsp:cNvSpPr/>
      </dsp:nvSpPr>
      <dsp:spPr>
        <a:xfrm>
          <a:off x="0" y="1437327"/>
          <a:ext cx="10820400" cy="114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BFABB-AEEA-4887-B832-54D28BD3895E}">
      <dsp:nvSpPr>
        <dsp:cNvPr id="0" name=""/>
        <dsp:cNvSpPr/>
      </dsp:nvSpPr>
      <dsp:spPr>
        <a:xfrm>
          <a:off x="347714" y="1695958"/>
          <a:ext cx="632208" cy="6322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6CEB6-E593-4969-A909-48DCB1661D2B}">
      <dsp:nvSpPr>
        <dsp:cNvPr id="0" name=""/>
        <dsp:cNvSpPr/>
      </dsp:nvSpPr>
      <dsp:spPr>
        <a:xfrm>
          <a:off x="1327637" y="1437327"/>
          <a:ext cx="94927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Covid (disconnection from School and friends – fear for Elders/fear of more loss)</a:t>
          </a:r>
          <a:endParaRPr lang="en-US" sz="2500" kern="1200" dirty="0"/>
        </a:p>
      </dsp:txBody>
      <dsp:txXfrm>
        <a:off x="1327637" y="1437327"/>
        <a:ext cx="9492762" cy="1149469"/>
      </dsp:txXfrm>
    </dsp:sp>
    <dsp:sp modelId="{DEBA7A9B-A332-44B5-B56F-67E6DD539CBD}">
      <dsp:nvSpPr>
        <dsp:cNvPr id="0" name=""/>
        <dsp:cNvSpPr/>
      </dsp:nvSpPr>
      <dsp:spPr>
        <a:xfrm>
          <a:off x="0" y="2874164"/>
          <a:ext cx="10820400" cy="11494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C4DA7-F2AF-4A2F-9970-D90FA012A342}">
      <dsp:nvSpPr>
        <dsp:cNvPr id="0" name=""/>
        <dsp:cNvSpPr/>
      </dsp:nvSpPr>
      <dsp:spPr>
        <a:xfrm>
          <a:off x="347714" y="3132795"/>
          <a:ext cx="632208" cy="6322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84BBB-D7CE-42E9-8DC9-263975985114}">
      <dsp:nvSpPr>
        <dsp:cNvPr id="0" name=""/>
        <dsp:cNvSpPr/>
      </dsp:nvSpPr>
      <dsp:spPr>
        <a:xfrm>
          <a:off x="1327637" y="2874164"/>
          <a:ext cx="9492762" cy="1149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52" tIns="121652" rIns="121652" bIns="1216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Referendum on the Voice (widespread comments on culture, community disagreement, personal bullying)</a:t>
          </a:r>
          <a:endParaRPr lang="en-US" sz="2500" kern="1200" dirty="0"/>
        </a:p>
      </dsp:txBody>
      <dsp:txXfrm>
        <a:off x="1327637" y="2874164"/>
        <a:ext cx="9492762" cy="1149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51D08-D5D9-411C-B715-C68C2DDFBCFB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4C602-5DF2-4443-87D1-E01919C5F79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050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url?sa=t&amp;rct=j&amp;q=&amp;esrc=s&amp;source=web&amp;cd=&amp;cad=rja&amp;uact=8&amp;ved=2ahUKEwiMk4qpx92AAxVvSmwGHf5zBXUQz40FegQIChAK&amp;url=https%3A%2F%2Fwww.youtube.com%2Fwatch%3Fv%3Dtow2tR_ezL8&amp;usg=AOvVaw2evjtkCjwOH7em61er2K3A&amp;opi=8997844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6667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google.com.au/url?sa=t&amp;rct=j&amp;q=&amp;esrc=s&amp;source=web&amp;cd=&amp;cad=rja&amp;uact=8&amp;ved=2ahUKEwiMk4qpx92AAxVvSmwGHf5zBXUQz40FegQIChAK&amp;url=https%3A%2F%2Fwww.youtube.com%2Fwatch%3Fv%3Dtow2tR_ezL8&amp;usg=AOvVaw2evjtkCjwOH7em61er2K3A&amp;opi=89978449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4C602-5DF2-4443-87D1-E01919C5F792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79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300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5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92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4233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536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33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60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1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56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057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781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01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588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54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85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00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1471-D238-4A99-A4A0-9E83E585CFDD}" type="datetimeFigureOut">
              <a:rPr lang="en-AU" smtClean="0"/>
              <a:t>18/09/2023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C9A5-EC7C-4E1B-85CA-BE3AC4DCBB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508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au/url?sa=i&amp;url=https%3A%2F%2Fwww.halifaxtoday.ca%2Fcoronavirus-covid-19-local-news%2F3500-campsites-booked-in-first-hour-as-provincial-parks-start-taking-reservations-2417448&amp;psig=AOvVaw0m8XOnpUxulsIJPY_u3HKd&amp;ust=1591933627225000&amp;source=images&amp;cd=vfe&amp;ved=0CAIQjRxqFwoTCOCPrbDt-OkCFQAAAAAdAAAAABA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ow2tR_ezL8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84b535d-3a5e-4fed-9d57-5794a76ffddf@apcprd04.prod.outlook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cid:D285585D-49B1-444F-ACF1-FA5090769ED6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lqx8EYvRbQ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7D6F-23BB-341D-44AF-84F42B747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Grief and Loss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4A731-933A-9BCB-9402-A3F06CC75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Nations Experiences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31D5A-EBC0-5E05-F929-9D90DFDA29D5}"/>
              </a:ext>
            </a:extLst>
          </p:cNvPr>
          <p:cNvSpPr txBox="1"/>
          <p:nvPr/>
        </p:nvSpPr>
        <p:spPr>
          <a:xfrm>
            <a:off x="9180945" y="483996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Tracey Cairns</a:t>
            </a:r>
          </a:p>
          <a:p>
            <a:r>
              <a:rPr lang="en-US" b="1" dirty="0"/>
              <a:t>tcpsych@outlook.com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32347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2F65-6689-1508-B82D-0895118B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Rituals to spread (share) sorry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11F9-A7B4-A3B3-B732-DF0BA905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AU" sz="32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Dancing</a:t>
            </a:r>
            <a:endParaRPr lang="en-A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AU" sz="32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Stories</a:t>
            </a:r>
            <a:endParaRPr lang="en-A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AU" sz="32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Art</a:t>
            </a:r>
            <a:endParaRPr lang="en-A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AU" sz="32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Women’s business</a:t>
            </a:r>
            <a:endParaRPr lang="en-A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32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Men’s business</a:t>
            </a:r>
            <a:endParaRPr lang="en-A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4" name="Picture 3" descr="3,500 campsites booked in first hour as provincial parks start ...">
            <a:hlinkClick r:id="rId2" tgtFrame="&quot;_blank&quot;"/>
            <a:extLst>
              <a:ext uri="{FF2B5EF4-FFF2-40B4-BE49-F238E27FC236}">
                <a16:creationId xmlns:a16="http://schemas.microsoft.com/office/drawing/2014/main" id="{DA8434EF-9A27-1319-4AAF-380AE91F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61">
            <a:off x="6066609" y="2450720"/>
            <a:ext cx="5138148" cy="390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6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A9F4773-7113-47E3-991C-193DDD611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F4B9375-E067-448F-B9AE-4686BA28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4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5AC29B-66E4-4F21-B215-3D6277CDB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36">
            <a:extLst>
              <a:ext uri="{FF2B5EF4-FFF2-40B4-BE49-F238E27FC236}">
                <a16:creationId xmlns:a16="http://schemas.microsoft.com/office/drawing/2014/main" id="{DED00DEE-DC12-410F-ABE9-B47F06B9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2272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E2C40-3E47-2450-8632-6F604C19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78415"/>
            <a:ext cx="108204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Helpful strategies</a:t>
            </a:r>
          </a:p>
        </p:txBody>
      </p:sp>
      <p:sp>
        <p:nvSpPr>
          <p:cNvPr id="26" name="Flowchart: Off-page Connector 25">
            <a:extLst>
              <a:ext uri="{FF2B5EF4-FFF2-40B4-BE49-F238E27FC236}">
                <a16:creationId xmlns:a16="http://schemas.microsoft.com/office/drawing/2014/main" id="{A84C05DD-360F-4E68-EE2D-96B81B3607D7}"/>
              </a:ext>
            </a:extLst>
          </p:cNvPr>
          <p:cNvSpPr/>
          <p:nvPr/>
        </p:nvSpPr>
        <p:spPr>
          <a:xfrm>
            <a:off x="8669904" y="677631"/>
            <a:ext cx="2023695" cy="3530831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Pentagon 19">
            <a:extLst>
              <a:ext uri="{FF2B5EF4-FFF2-40B4-BE49-F238E27FC236}">
                <a16:creationId xmlns:a16="http://schemas.microsoft.com/office/drawing/2014/main" id="{CBD8BCFB-7764-1F6C-0C14-B951D89302A8}"/>
              </a:ext>
            </a:extLst>
          </p:cNvPr>
          <p:cNvSpPr/>
          <p:nvPr/>
        </p:nvSpPr>
        <p:spPr>
          <a:xfrm>
            <a:off x="588457" y="868166"/>
            <a:ext cx="2132257" cy="2786484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98B1CA-D1CB-241A-933F-613F0A48773D}"/>
              </a:ext>
            </a:extLst>
          </p:cNvPr>
          <p:cNvSpPr/>
          <p:nvPr/>
        </p:nvSpPr>
        <p:spPr>
          <a:xfrm>
            <a:off x="9518859" y="1048159"/>
            <a:ext cx="436469" cy="3951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F08818-E740-3E8A-CF84-222D082AB2AB}"/>
              </a:ext>
            </a:extLst>
          </p:cNvPr>
          <p:cNvSpPr/>
          <p:nvPr/>
        </p:nvSpPr>
        <p:spPr>
          <a:xfrm>
            <a:off x="6700900" y="1202997"/>
            <a:ext cx="384983" cy="4401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755A35-B1AC-2F8F-348A-78976017A870}"/>
              </a:ext>
            </a:extLst>
          </p:cNvPr>
          <p:cNvSpPr/>
          <p:nvPr/>
        </p:nvSpPr>
        <p:spPr>
          <a:xfrm>
            <a:off x="4462457" y="1373402"/>
            <a:ext cx="418325" cy="4857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926BA2-7DFD-C6C7-8150-C548B70C043D}"/>
              </a:ext>
            </a:extLst>
          </p:cNvPr>
          <p:cNvSpPr/>
          <p:nvPr/>
        </p:nvSpPr>
        <p:spPr>
          <a:xfrm>
            <a:off x="1522411" y="1485782"/>
            <a:ext cx="436469" cy="5799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77301-AAA1-4F79-3CF6-E94E51939E14}"/>
              </a:ext>
            </a:extLst>
          </p:cNvPr>
          <p:cNvSpPr txBox="1"/>
          <p:nvPr/>
        </p:nvSpPr>
        <p:spPr>
          <a:xfrm>
            <a:off x="941067" y="1593481"/>
            <a:ext cx="1534868" cy="185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1188">
              <a:spcAft>
                <a:spcPts val="600"/>
              </a:spcAft>
            </a:pPr>
            <a:r>
              <a:rPr lang="en-AU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pPr defTabSz="361188">
              <a:spcAft>
                <a:spcPts val="600"/>
              </a:spcAft>
            </a:pPr>
            <a:endParaRPr lang="en-AU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61188">
              <a:spcAft>
                <a:spcPts val="600"/>
              </a:spcAft>
            </a:pPr>
            <a:r>
              <a:rPr lang="en-AU" sz="142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 privacy – talk to the family and follow their wishes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FFC48-087A-AC62-11A5-1E07E27B8504}"/>
              </a:ext>
            </a:extLst>
          </p:cNvPr>
          <p:cNvSpPr txBox="1"/>
          <p:nvPr/>
        </p:nvSpPr>
        <p:spPr>
          <a:xfrm>
            <a:off x="3805407" y="1418993"/>
            <a:ext cx="1778015" cy="185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1188">
              <a:spcAft>
                <a:spcPts val="600"/>
              </a:spcAft>
            </a:pPr>
            <a:r>
              <a:rPr lang="en-AU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defTabSz="361188">
              <a:spcAft>
                <a:spcPts val="600"/>
              </a:spcAft>
            </a:pPr>
            <a:endParaRPr lang="en-AU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61188">
              <a:spcAft>
                <a:spcPts val="600"/>
              </a:spcAft>
            </a:pPr>
            <a:r>
              <a:rPr lang="en-AU" sz="142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 assumptions – each Nation will have their own Lore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1AF45-41A0-D447-3A2B-F55FE4EA473F}"/>
              </a:ext>
            </a:extLst>
          </p:cNvPr>
          <p:cNvSpPr txBox="1"/>
          <p:nvPr/>
        </p:nvSpPr>
        <p:spPr>
          <a:xfrm>
            <a:off x="6252116" y="873205"/>
            <a:ext cx="1778015" cy="24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1188">
              <a:spcAft>
                <a:spcPts val="600"/>
              </a:spcAft>
            </a:pPr>
            <a:endParaRPr lang="en-AU" sz="1896" dirty="0"/>
          </a:p>
          <a:p>
            <a:pPr algn="ctr" defTabSz="361188">
              <a:spcAft>
                <a:spcPts val="600"/>
              </a:spcAft>
            </a:pPr>
            <a:r>
              <a:rPr lang="en-AU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</a:p>
          <a:p>
            <a:pPr defTabSz="361188">
              <a:spcAft>
                <a:spcPts val="600"/>
              </a:spcAft>
            </a:pPr>
            <a:endParaRPr lang="en-AU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361188">
              <a:spcAft>
                <a:spcPts val="600"/>
              </a:spcAft>
            </a:pPr>
            <a:r>
              <a:rPr lang="en-AU" sz="142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 time for Sorry Business (which may mean travel or extended time with family)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EA586-0990-C2A5-0CC3-11D6E07AA9FA}"/>
              </a:ext>
            </a:extLst>
          </p:cNvPr>
          <p:cNvSpPr txBox="1"/>
          <p:nvPr/>
        </p:nvSpPr>
        <p:spPr>
          <a:xfrm>
            <a:off x="8997725" y="1090500"/>
            <a:ext cx="1469015" cy="250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60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9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</a:p>
          <a:p>
            <a:pPr defTabSz="660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2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6017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2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AU" sz="142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 with practical matters (dealing with Government agencies or processes, money to travel)</a:t>
            </a:r>
            <a:endParaRPr lang="en-US" sz="1800" kern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EF13DB-732E-D74E-61D9-00F3C10AAD9E}"/>
              </a:ext>
            </a:extLst>
          </p:cNvPr>
          <p:cNvSpPr/>
          <p:nvPr/>
        </p:nvSpPr>
        <p:spPr>
          <a:xfrm>
            <a:off x="3505064" y="1021230"/>
            <a:ext cx="1914786" cy="278648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716AA27-EA12-611E-C5C5-B3776CC88EEA}"/>
              </a:ext>
            </a:extLst>
          </p:cNvPr>
          <p:cNvSpPr/>
          <p:nvPr/>
        </p:nvSpPr>
        <p:spPr>
          <a:xfrm>
            <a:off x="5824964" y="624004"/>
            <a:ext cx="2330162" cy="353083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11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19A6-8C56-AA59-7F5B-AD539EB4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Dadirri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C3F87-8DDA-98FD-C581-722479A4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Inner deep listening and quiet still awareness</a:t>
            </a:r>
          </a:p>
          <a:p>
            <a:r>
              <a:rPr lang="en-US" dirty="0">
                <a:latin typeface="Open Sans" panose="020B0606030504020204" pitchFamily="34" charset="0"/>
              </a:rPr>
              <a:t>F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rom the Ngan’gikurunggurr and Ngen’giwumirri languages of the Aboriginal peoples of the Daly River region (Northern Territory, Australia)</a:t>
            </a:r>
          </a:p>
          <a:p>
            <a:r>
              <a:rPr lang="en-US" dirty="0">
                <a:latin typeface="Open Sans" panose="020B0606030504020204" pitchFamily="34" charset="0"/>
              </a:rPr>
              <a:t>A technique to tap into the deep spring of wellness that is within us</a:t>
            </a:r>
          </a:p>
          <a:p>
            <a:endParaRPr lang="en-US" dirty="0">
              <a:latin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</a:rPr>
              <a:t>‘</a:t>
            </a:r>
            <a:r>
              <a:rPr lang="en-US" b="0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My people are not threatened by silence’</a:t>
            </a:r>
          </a:p>
          <a:p>
            <a:pPr marL="0" indent="0">
              <a:buNone/>
            </a:pPr>
            <a:r>
              <a:rPr lang="en-US" dirty="0">
                <a:latin typeface="Open Sans" panose="020B0606030504020204" pitchFamily="34" charset="0"/>
              </a:rPr>
              <a:t>Aunty Miriam Rose </a:t>
            </a:r>
            <a:r>
              <a:rPr lang="en-AU" b="0" i="0" dirty="0">
                <a:effectLst/>
                <a:latin typeface="Open Sans" panose="020B0606030504020204" pitchFamily="34" charset="0"/>
              </a:rPr>
              <a:t>Ungunmerr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090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ADIRRI (Official Miriam-Rose Ungunmerr Video) :: 3 minute promo">
            <a:hlinkClick r:id="" action="ppaction://media"/>
            <a:extLst>
              <a:ext uri="{FF2B5EF4-FFF2-40B4-BE49-F238E27FC236}">
                <a16:creationId xmlns:a16="http://schemas.microsoft.com/office/drawing/2014/main" id="{FA4BAB85-5DAE-8DD8-4429-8A3AD0A05D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6020" y="1319134"/>
            <a:ext cx="8102183" cy="439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7A417-9DD0-96CB-9585-1A860684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Thank you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5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0480-3281-E37B-C994-20BF191E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5010150" cy="1600200"/>
          </a:xfrm>
        </p:spPr>
        <p:txBody>
          <a:bodyPr/>
          <a:lstStyle/>
          <a:p>
            <a:r>
              <a:rPr lang="en-AU" dirty="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B3CC6-96D2-D3F5-5A90-5B5734FB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5010150" cy="3094485"/>
          </a:xfrm>
        </p:spPr>
        <p:txBody>
          <a:bodyPr>
            <a:normAutofit/>
          </a:bodyPr>
          <a:lstStyle/>
          <a:p>
            <a:r>
              <a:rPr lang="en-US" sz="2000" dirty="0"/>
              <a:t>I acknowledge the Dharawal/Tharawal Nation as the traditional owners of this land and thank them for their continuing custodianship of the land, sea and community.</a:t>
            </a:r>
          </a:p>
          <a:p>
            <a:endParaRPr lang="en-US" sz="2000" dirty="0"/>
          </a:p>
          <a:p>
            <a:r>
              <a:rPr lang="en-US" sz="2000" dirty="0"/>
              <a:t>I pay my respect to Dharawal/Tharawal culture and to the Elders (past, present and emerging)</a:t>
            </a:r>
            <a:endParaRPr lang="en-AU" sz="2000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1FB1CD0-F245-31F1-AF77-C6F717F32BB7}"/>
              </a:ext>
            </a:extLst>
          </p:cNvPr>
          <p:cNvSpPr txBox="1">
            <a:spLocks/>
          </p:cNvSpPr>
          <p:nvPr/>
        </p:nvSpPr>
        <p:spPr>
          <a:xfrm>
            <a:off x="8013638" y="903641"/>
            <a:ext cx="3644962" cy="546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pic>
        <p:nvPicPr>
          <p:cNvPr id="6" name="Picture 2" descr="http://www.crwflags.com/fotw/images/a/au-ab.gif">
            <a:extLst>
              <a:ext uri="{FF2B5EF4-FFF2-40B4-BE49-F238E27FC236}">
                <a16:creationId xmlns:a16="http://schemas.microsoft.com/office/drawing/2014/main" id="{FEF1B8B2-9672-00E2-DBD3-922435270A9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0" r="27880"/>
          <a:stretch>
            <a:fillRect/>
          </a:stretch>
        </p:blipFill>
        <p:spPr bwMode="auto">
          <a:xfrm>
            <a:off x="6343650" y="750888"/>
            <a:ext cx="51625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9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7E45-AB03-18E2-3CD7-D5685B5F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041400"/>
          </a:xfrm>
        </p:spPr>
        <p:txBody>
          <a:bodyPr/>
          <a:lstStyle/>
          <a:p>
            <a:r>
              <a:rPr lang="en-AU" dirty="0"/>
              <a:t>My story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3D840C-83E7-27DE-444A-580D91F873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20084"/>
          <a:stretch>
            <a:fillRect/>
          </a:stretch>
        </p:blipFill>
        <p:spPr>
          <a:xfrm>
            <a:off x="6311254" y="271919"/>
            <a:ext cx="3644962" cy="30243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004BA-C4E5-0D61-D24C-D55E82628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895601"/>
            <a:ext cx="6873240" cy="3323084"/>
          </a:xfrm>
        </p:spPr>
        <p:txBody>
          <a:bodyPr>
            <a:normAutofit fontScale="92500" lnSpcReduction="10000"/>
          </a:bodyPr>
          <a:lstStyle/>
          <a:p>
            <a:endParaRPr lang="en-AU" dirty="0"/>
          </a:p>
          <a:p>
            <a:r>
              <a:rPr lang="en-AU" dirty="0"/>
              <a:t>My grandmother was a Wiradjuri woman (Blayney)</a:t>
            </a:r>
          </a:p>
          <a:p>
            <a:pPr marL="285750" indent="-285750">
              <a:buFontTx/>
              <a:buChar char="-"/>
            </a:pPr>
            <a:r>
              <a:rPr lang="en-AU" dirty="0"/>
              <a:t>Removed from her family and adopted by a non-Aboriginal family at about eighteen months old</a:t>
            </a:r>
          </a:p>
          <a:p>
            <a:endParaRPr lang="en-AU" dirty="0"/>
          </a:p>
          <a:p>
            <a:r>
              <a:rPr lang="en-AU" dirty="0"/>
              <a:t>My father and his sister grew up without their mother</a:t>
            </a:r>
          </a:p>
          <a:p>
            <a:endParaRPr lang="en-AU" dirty="0"/>
          </a:p>
          <a:p>
            <a:r>
              <a:rPr lang="en-AU" dirty="0"/>
              <a:t>I grew up, and live, in the Illawarra (Warilla)</a:t>
            </a:r>
          </a:p>
          <a:p>
            <a:endParaRPr lang="en-AU" dirty="0"/>
          </a:p>
          <a:p>
            <a:r>
              <a:rPr lang="en-AU" dirty="0"/>
              <a:t>I was told my grandmother had died, and grew up</a:t>
            </a:r>
          </a:p>
          <a:p>
            <a:r>
              <a:rPr lang="en-AU" dirty="0"/>
              <a:t>with no connection to my Wiradjuri culture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F0031-EA19-9D11-AA26-2377B73C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03" y="2126839"/>
            <a:ext cx="3915697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EE6C-B92F-E7E8-C4E2-A521223D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442" y="4350361"/>
            <a:ext cx="250446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ECA0-9C36-6F24-56D8-2F16F1866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AU" dirty="0"/>
              <a:t>Wellness advice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C5025-3D99-7A15-D9B5-D3A38A1184B3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r="8074" b="-3"/>
          <a:stretch>
            <a:fillRect/>
          </a:stretch>
        </p:blipFill>
        <p:spPr bwMode="auto">
          <a:xfrm>
            <a:off x="630705" y="746124"/>
            <a:ext cx="3644962" cy="547255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2B3E-FFC8-3765-3081-B27E0E74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062" y="2194560"/>
            <a:ext cx="6267138" cy="4024125"/>
          </a:xfrm>
        </p:spPr>
        <p:txBody>
          <a:bodyPr>
            <a:normAutofit/>
          </a:bodyPr>
          <a:lstStyle/>
          <a:p>
            <a:r>
              <a:rPr lang="en-AU" sz="1700" dirty="0"/>
              <a:t>The presentation may trigger distress </a:t>
            </a:r>
          </a:p>
          <a:p>
            <a:pPr marL="0" indent="0">
              <a:buNone/>
            </a:pPr>
            <a:r>
              <a:rPr lang="en-AU" sz="1700" dirty="0"/>
              <a:t>as it explores intense and distressing </a:t>
            </a:r>
          </a:p>
          <a:p>
            <a:pPr marL="0" indent="0">
              <a:buNone/>
            </a:pPr>
            <a:r>
              <a:rPr lang="en-AU" sz="1700" dirty="0"/>
              <a:t>feelings</a:t>
            </a:r>
          </a:p>
          <a:p>
            <a:endParaRPr lang="en-AU" sz="1700" dirty="0"/>
          </a:p>
          <a:p>
            <a:r>
              <a:rPr lang="en-AU" sz="1700" dirty="0"/>
              <a:t>Please consider your wellness needs </a:t>
            </a:r>
          </a:p>
          <a:p>
            <a:pPr marL="0" indent="0">
              <a:buNone/>
            </a:pPr>
            <a:r>
              <a:rPr lang="en-AU" sz="1700" dirty="0"/>
              <a:t>and feel free to take time away from </a:t>
            </a:r>
          </a:p>
          <a:p>
            <a:pPr marL="0" indent="0">
              <a:buNone/>
            </a:pPr>
            <a:r>
              <a:rPr lang="en-AU" sz="1700" dirty="0"/>
              <a:t>the presentation if you feel triggered </a:t>
            </a:r>
          </a:p>
          <a:p>
            <a:pPr marL="0" indent="0">
              <a:buNone/>
            </a:pPr>
            <a:r>
              <a:rPr lang="en-AU" sz="1700" dirty="0"/>
              <a:t>by the issues raised </a:t>
            </a:r>
          </a:p>
          <a:p>
            <a:pPr marL="0" indent="0">
              <a:buNone/>
            </a:pPr>
            <a:r>
              <a:rPr lang="en-AU" sz="1700" dirty="0"/>
              <a:t>(these will include colonisation and </a:t>
            </a:r>
          </a:p>
          <a:p>
            <a:pPr marL="0" indent="0">
              <a:buNone/>
            </a:pPr>
            <a:r>
              <a:rPr lang="en-AU" sz="1700" dirty="0"/>
              <a:t>the social issues that impact on First </a:t>
            </a:r>
          </a:p>
          <a:p>
            <a:pPr marL="0" indent="0">
              <a:buNone/>
            </a:pPr>
            <a:r>
              <a:rPr lang="en-AU" sz="1700" dirty="0"/>
              <a:t>Nations People)</a:t>
            </a:r>
          </a:p>
        </p:txBody>
      </p:sp>
    </p:spTree>
    <p:extLst>
      <p:ext uri="{BB962C8B-B14F-4D97-AF65-F5344CB8AC3E}">
        <p14:creationId xmlns:p14="http://schemas.microsoft.com/office/powerpoint/2010/main" val="4849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BD37-D5BA-E457-5D6E-5C2B85EE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Points to remember</a:t>
            </a:r>
          </a:p>
        </p:txBody>
      </p:sp>
      <p:pic>
        <p:nvPicPr>
          <p:cNvPr id="5" name="D285585D-49B1-444F-ACF1-FA5090769ED6">
            <a:extLst>
              <a:ext uri="{FF2B5EF4-FFF2-40B4-BE49-F238E27FC236}">
                <a16:creationId xmlns:a16="http://schemas.microsoft.com/office/drawing/2014/main" id="{BB5BFB2B-CF09-A2D6-6757-D83513D636F4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45" y="823841"/>
            <a:ext cx="1361614" cy="1578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06615767-38D0-4C26-0C6A-31DF83CF4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412363"/>
              </p:ext>
            </p:extLst>
          </p:nvPr>
        </p:nvGraphicFramePr>
        <p:xfrm>
          <a:off x="1873045" y="2617839"/>
          <a:ext cx="9549581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64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587D3-DCF7-EEF1-8CE9-85EF3BF54448}"/>
              </a:ext>
            </a:extLst>
          </p:cNvPr>
          <p:cNvSpPr txBox="1"/>
          <p:nvPr/>
        </p:nvSpPr>
        <p:spPr>
          <a:xfrm>
            <a:off x="3785016" y="715081"/>
            <a:ext cx="10005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The Healing Foundation –</a:t>
            </a:r>
          </a:p>
          <a:p>
            <a:r>
              <a:rPr lang="en-AU" sz="3600" dirty="0"/>
              <a:t>Intergenerational Trauma Animation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2C0D4-7145-A789-6259-6A47BC13446F}"/>
              </a:ext>
            </a:extLst>
          </p:cNvPr>
          <p:cNvSpPr txBox="1"/>
          <p:nvPr/>
        </p:nvSpPr>
        <p:spPr>
          <a:xfrm>
            <a:off x="5605697" y="6235571"/>
            <a:ext cx="802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use by Workers – not to be shared with children</a:t>
            </a:r>
          </a:p>
        </p:txBody>
      </p:sp>
      <p:pic>
        <p:nvPicPr>
          <p:cNvPr id="4" name="Online Media 3" title="Intergenerational Trauma Animation">
            <a:hlinkClick r:id="" action="ppaction://media"/>
            <a:extLst>
              <a:ext uri="{FF2B5EF4-FFF2-40B4-BE49-F238E27FC236}">
                <a16:creationId xmlns:a16="http://schemas.microsoft.com/office/drawing/2014/main" id="{FE49DC6E-F1A0-57D7-645B-57AA2E4ED2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9589" y="2098623"/>
            <a:ext cx="5435808" cy="37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24506EA4-1D3F-4EFF-8C4C-5CD457BE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" descr="Colourful carved figures of humans">
            <a:extLst>
              <a:ext uri="{FF2B5EF4-FFF2-40B4-BE49-F238E27FC236}">
                <a16:creationId xmlns:a16="http://schemas.microsoft.com/office/drawing/2014/main" id="{8E0FCBB7-B691-73DA-3608-A9A13B20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0000"/>
          </a:blip>
          <a:srcRect t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149BF887-55C3-4061-A69F-0E41CA86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575EF-81F0-A17C-1F14-AB813A89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AU" dirty="0"/>
              <a:t>Gaps that contribute to grief and loss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5D4E90C-DF50-743B-47C1-8509F465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and community members dying earlier than would be expected in non-Aboriginal families and often in tragic circumstances</a:t>
            </a: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Adverse childhood experiences – four or more increases vulnerability to poor mental and physical health 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Colonisation (intergenerational trauma and current issues)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having basic needs met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Confused sense of belonging</a:t>
            </a: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471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7E62-EC81-2FF6-CC5D-1C3A49F2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Societal influences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5CD356-0A9F-D130-7773-DD80CDB07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373191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25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2F3C3E-F2E8-884C-2631-4E6381231E37}"/>
              </a:ext>
            </a:extLst>
          </p:cNvPr>
          <p:cNvSpPr/>
          <p:nvPr/>
        </p:nvSpPr>
        <p:spPr>
          <a:xfrm rot="1043161">
            <a:off x="4413035" y="1422935"/>
            <a:ext cx="7928774" cy="18696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1800" b="1" i="1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‘</a:t>
            </a:r>
            <a:r>
              <a:rPr lang="en-A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Sorry time is like a sadness that is forever. 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(It’s) important to spread sadness so you wear it out’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 </a:t>
            </a:r>
            <a:r>
              <a:rPr lang="en-AU" sz="28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(Aunty Margaret – Northern Territory)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A70F1-99D8-9EB2-B179-3B679C5709B1}"/>
              </a:ext>
            </a:extLst>
          </p:cNvPr>
          <p:cNvSpPr/>
          <p:nvPr/>
        </p:nvSpPr>
        <p:spPr>
          <a:xfrm rot="21088499">
            <a:off x="761117" y="2712536"/>
            <a:ext cx="4878259" cy="12284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b="1" i="1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‘Grief is a consequence of love’</a:t>
            </a:r>
            <a:r>
              <a:rPr lang="en-AU" sz="2800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 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(Port Lincoln Support Group)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C047F2-BF5B-37BA-74D9-450F56B4425A}"/>
              </a:ext>
            </a:extLst>
          </p:cNvPr>
          <p:cNvSpPr/>
          <p:nvPr/>
        </p:nvSpPr>
        <p:spPr>
          <a:xfrm>
            <a:off x="4849191" y="4093415"/>
            <a:ext cx="5859296" cy="25108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b="1" i="1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‘When I think about what grief means,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b="1" i="1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I think it means honour, integrity –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b="1" i="1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A place to fall over and sit down’</a:t>
            </a:r>
            <a:r>
              <a:rPr lang="en-AU" sz="2800" dirty="0">
                <a:solidFill>
                  <a:srgbClr val="538135"/>
                </a:solidFill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 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2800" dirty="0">
                <a:effectLst/>
                <a:latin typeface="Lato Light" panose="020F0502020204030203" pitchFamily="34" charset="0"/>
                <a:ea typeface="Times New Roman" panose="02020603050405020304" pitchFamily="18" charset="0"/>
                <a:cs typeface="Lato Light" panose="020F0502020204030203" pitchFamily="34" charset="0"/>
              </a:rPr>
              <a:t>(Port Lincoln Support Group)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113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314</TotalTime>
  <Words>706</Words>
  <Application>Microsoft Office PowerPoint</Application>
  <PresentationFormat>Widescreen</PresentationFormat>
  <Paragraphs>96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Lato Light</vt:lpstr>
      <vt:lpstr>Open Sans</vt:lpstr>
      <vt:lpstr>Symbol</vt:lpstr>
      <vt:lpstr>Wingdings</vt:lpstr>
      <vt:lpstr>Vapor Trail</vt:lpstr>
      <vt:lpstr>Grief and Loss</vt:lpstr>
      <vt:lpstr>Welcome</vt:lpstr>
      <vt:lpstr>My story</vt:lpstr>
      <vt:lpstr>Wellness advice</vt:lpstr>
      <vt:lpstr>Points to remember</vt:lpstr>
      <vt:lpstr>PowerPoint Presentation</vt:lpstr>
      <vt:lpstr>Gaps that contribute to grief and loss</vt:lpstr>
      <vt:lpstr>Societal influences</vt:lpstr>
      <vt:lpstr>PowerPoint Presentation</vt:lpstr>
      <vt:lpstr>Rituals to spread (share) sorry business</vt:lpstr>
      <vt:lpstr>Helpful strategies</vt:lpstr>
      <vt:lpstr>Dadirri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Grief and Loss</dc:title>
  <dc:creator>Tracey Cairns</dc:creator>
  <cp:lastModifiedBy>Kathryn Barker</cp:lastModifiedBy>
  <cp:revision>10</cp:revision>
  <dcterms:created xsi:type="dcterms:W3CDTF">2023-08-14T23:00:58Z</dcterms:created>
  <dcterms:modified xsi:type="dcterms:W3CDTF">2023-09-18T01:08:58Z</dcterms:modified>
</cp:coreProperties>
</file>