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drawingml.chart+xml" PartName="/ppt/charts/chart1.xml"/>
  <Override ContentType="application/vnd.openxmlformats-officedocument.drawingml.chart+xml" PartName="/ppt/charts/chart2.xml"/>
  <Override ContentType="application/vnd.openxmlformats-officedocument.drawingml.chart+xml" PartName="/ppt/charts/chart3.xml"/>
  <Override ContentType="application/vnd.openxmlformats-officedocument.drawingml.chart+xml" PartName="/ppt/charts/chart4.xml"/>
  <Override ContentType="application/vnd.openxmlformats-officedocument.drawingml.chart+xml" PartName="/ppt/charts/chart5.xml"/>
  <Override ContentType="application/vnd.openxmlformats-officedocument.drawingml.chart+xml" PartName="/ppt/charts/chart6.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colorstyle+xml" PartName="/ppt/charts/colors4.xml"/>
  <Override ContentType="application/vnd.ms-office.chartcolorstyle+xml" PartName="/ppt/charts/colors5.xml"/>
  <Override ContentType="application/vnd.ms-office.chartcolorstyle+xml" PartName="/ppt/charts/colors6.xml"/>
  <Override ContentType="application/vnd.ms-office.chartstyle+xml" PartName="/ppt/charts/style1.xml"/>
  <Override ContentType="application/vnd.ms-office.chartstyle+xml" PartName="/ppt/charts/style2.xml"/>
  <Override ContentType="application/vnd.ms-office.chartstyle+xml" PartName="/ppt/charts/style3.xml"/>
  <Override ContentType="application/vnd.ms-office.chartstyle+xml" PartName="/ppt/charts/style4.xml"/>
  <Override ContentType="application/vnd.ms-office.chartstyle+xml" PartName="/ppt/charts/style5.xml"/>
  <Override ContentType="application/vnd.ms-office.chartstyle+xml" PartName="/ppt/charts/style6.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presentationml.slideLayout+xml" PartName="/ppt/slideLayouts/slideLayout34.xml"/>
  <Override ContentType="application/vnd.openxmlformats-officedocument.presentationml.slideLayout+xml" PartName="/ppt/slideLayouts/slideLayout35.xml"/>
  <Override ContentType="application/vnd.openxmlformats-officedocument.presentationml.slideLayout+xml" PartName="/ppt/slideLayouts/slideLayout36.xml"/>
  <Override ContentType="application/vnd.openxmlformats-officedocument.presentationml.slideLayout+xml" PartName="/ppt/slideLayouts/slideLayout37.xml"/>
  <Override ContentType="application/vnd.openxmlformats-officedocument.presentationml.slideLayout+xml" PartName="/ppt/slideLayouts/slideLayout38.xml"/>
  <Override ContentType="application/vnd.openxmlformats-officedocument.presentationml.slideLayout+xml" PartName="/ppt/slideLayouts/slideLayout39.xml"/>
  <Override ContentType="application/vnd.openxmlformats-officedocument.presentationml.slideLayout+xml" PartName="/ppt/slideLayouts/slideLayout4.xml"/>
  <Override ContentType="application/vnd.openxmlformats-officedocument.presentationml.slideLayout+xml" PartName="/ppt/slideLayouts/slideLayout40.xml"/>
  <Override ContentType="application/vnd.openxmlformats-officedocument.presentationml.slideLayout+xml" PartName="/ppt/slideLayouts/slideLayout41.xml"/>
  <Override ContentType="application/vnd.openxmlformats-officedocument.presentationml.slideLayout+xml" PartName="/ppt/slideLayouts/slideLayout42.xml"/>
  <Override ContentType="application/vnd.openxmlformats-officedocument.presentationml.slideLayout+xml" PartName="/ppt/slideLayouts/slideLayout43.xml"/>
  <Override ContentType="application/vnd.openxmlformats-officedocument.presentationml.slideLayout+xml" PartName="/ppt/slideLayouts/slideLayout44.xml"/>
  <Override ContentType="application/vnd.openxmlformats-officedocument.presentationml.slideLayout+xml" PartName="/ppt/slideLayouts/slideLayout45.xml"/>
  <Override ContentType="application/vnd.openxmlformats-officedocument.presentationml.slideLayout+xml" PartName="/ppt/slideLayouts/slideLayout46.xml"/>
  <Override ContentType="application/vnd.openxmlformats-officedocument.presentationml.slideLayout+xml" PartName="/ppt/slideLayouts/slideLayout47.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5.xml"/>
  <Override ContentType="application/vnd.openxmlformats-officedocument.presentationml.slideLayout+xml" PartName="/ppt/slideLayouts/slideLayout50.xml"/>
  <Override ContentType="application/vnd.openxmlformats-officedocument.presentationml.slideLayout+xml" PartName="/ppt/slideLayouts/slideLayout51.xml"/>
  <Override ContentType="application/vnd.openxmlformats-officedocument.presentationml.slideLayout+xml" PartName="/ppt/slideLayouts/slideLayout52.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Master+xml" PartName="/ppt/slideMasters/slideMaster3.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Override+xml" PartName="/ppt/theme/themeOverride1.xml"/>
  <Override ContentType="application/vnd.openxmlformats-officedocument.themeOverride+xml" PartName="/ppt/theme/themeOverride2.xml"/>
  <Override ContentType="application/vnd.openxmlformats-officedocument.themeOverride+xml" PartName="/ppt/theme/themeOverride3.xml"/>
  <Override ContentType="application/vnd.openxmlformats-officedocument.themeOverride+xml" PartName="/ppt/theme/themeOverride4.xml"/>
  <Override ContentType="application/vnd.openxmlformats-officedocument.themeOverride+xml" PartName="/ppt/theme/themeOverride5.xml"/>
  <Override ContentType="application/vnd.openxmlformats-officedocument.presentationml.viewProps+xml" PartName="/ppt/viewProps.xml"/>
</Types>
</file>

<file path=_rels/.rels><?xml version="1.0" encoding="UTF-8" ?><Relationships xmlns="http://schemas.openxmlformats.org/package/2006/relationships"><Relationship Target="ppt/presentation.xml" Type="http://schemas.openxmlformats.org/officeDocument/2006/relationships/officeDocument" Id="rId1"></Relationship><Relationship Target="docProps/core.xml" Type="http://schemas.openxmlformats.org/package/2006/relationships/metadata/core-properties" Id="rId6"></Relationship><Relationship Target="docProps/thumbnail.jpeg" Type="http://schemas.openxmlformats.org/package/2006/relationships/metadata/thumbnail" Id="rId7"></Relationship><Relationship Target="docProps/custom.xml" Type="http://schemas.openxmlformats.org/officeDocument/2006/relationships/custom-properties" Id="rId8"></Relationship><Relationship Target="docProps/app.xml" Type="http://schemas.openxmlformats.org/officeDocument/2006/relationships/extended-properties" Id="rId9"></Relationship></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 id="2147483694" r:id="rId5"/>
    <p:sldMasterId id="2147483709" r:id="rId6"/>
  </p:sldMasterIdLst>
  <p:notesMasterIdLst>
    <p:notesMasterId r:id="rId41"/>
  </p:notesMasterIdLst>
  <p:handoutMasterIdLst>
    <p:handoutMasterId r:id="rId42"/>
  </p:handoutMasterIdLst>
  <p:sldIdLst>
    <p:sldId id="2147470808" r:id="rId7"/>
    <p:sldId id="2147470793" r:id="rId8"/>
    <p:sldId id="2147470739" r:id="rId9"/>
    <p:sldId id="2147470696" r:id="rId10"/>
    <p:sldId id="2147470664" r:id="rId11"/>
    <p:sldId id="2147470665" r:id="rId12"/>
    <p:sldId id="2147470634" r:id="rId13"/>
    <p:sldId id="2147470564" r:id="rId14"/>
    <p:sldId id="2147470642" r:id="rId15"/>
    <p:sldId id="2147470643" r:id="rId16"/>
    <p:sldId id="2147470593" r:id="rId17"/>
    <p:sldId id="2147470820" r:id="rId18"/>
    <p:sldId id="2147470640" r:id="rId19"/>
    <p:sldId id="2147470821" r:id="rId20"/>
    <p:sldId id="2147470615" r:id="rId21"/>
    <p:sldId id="2147470644" r:id="rId22"/>
    <p:sldId id="2147470557" r:id="rId23"/>
    <p:sldId id="2147470641" r:id="rId24"/>
    <p:sldId id="2147470728" r:id="rId25"/>
    <p:sldId id="2147470794" r:id="rId26"/>
    <p:sldId id="2147470795" r:id="rId27"/>
    <p:sldId id="2147470796" r:id="rId28"/>
    <p:sldId id="2147470797" r:id="rId29"/>
    <p:sldId id="2147470814" r:id="rId30"/>
    <p:sldId id="2147470816" r:id="rId31"/>
    <p:sldId id="2147470799" r:id="rId32"/>
    <p:sldId id="2147470817" r:id="rId33"/>
    <p:sldId id="2147470800" r:id="rId34"/>
    <p:sldId id="2147470818" r:id="rId35"/>
    <p:sldId id="2147470801" r:id="rId36"/>
    <p:sldId id="2147470811" r:id="rId37"/>
    <p:sldId id="2147470802" r:id="rId38"/>
    <p:sldId id="2147470812" r:id="rId39"/>
    <p:sldId id="2147470663" r:id="rId40"/>
  </p:sldIdLst>
  <p:sldSz cx="12192000" cy="6858000"/>
  <p:notesSz cx="6858000" cy="9144000"/>
  <p:embeddedFontLst>
    <p:embeddedFont>
      <p:font typeface="Public Sans" panose="020B0604020202020204" charset="0"/>
      <p:regular r:id="rId43"/>
      <p:bold r:id="rId44"/>
      <p:italic r:id="rId45"/>
      <p:boldItalic r:id="rId46"/>
    </p:embeddedFont>
    <p:embeddedFont>
      <p:font typeface="Public Sans Black" panose="020B0604020202020204" charset="0"/>
      <p:bold r:id="rId47"/>
      <p:boldItalic r:id="rId48"/>
    </p:embeddedFont>
    <p:embeddedFont>
      <p:font typeface="Public Sans ExtraBold" panose="020B0604020202020204" charset="0"/>
      <p:bold r:id="rId49"/>
      <p:boldItalic r:id="rId50"/>
    </p:embeddedFont>
    <p:embeddedFont>
      <p:font typeface="Public Sans Light" panose="020B0604020202020204" charset="0"/>
      <p:regular r:id="rId51"/>
      <p:italic r:id="rId52"/>
    </p:embeddedFont>
    <p:embeddedFont>
      <p:font typeface="Public Sans SemiBold" panose="020B0604020202020204" charset="0"/>
      <p:regular r:id="rId53"/>
      <p:bold r:id="rId54"/>
      <p:italic r:id="rId55"/>
      <p:boldItalic r:id="rId56"/>
    </p:embeddedFont>
    <p:embeddedFont>
      <p:font typeface="Segoe UI" panose="020B0502040204020203" pitchFamily="34" charset="0"/>
      <p:regular r:id="rId57"/>
      <p:bold r:id="rId58"/>
      <p:italic r:id="rId59"/>
      <p:boldItalic r:id="rId60"/>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 userDrawn="1">
          <p15:clr>
            <a:srgbClr val="A4A3A4"/>
          </p15:clr>
        </p15:guide>
        <p15:guide id="2" pos="3840" userDrawn="1">
          <p15:clr>
            <a:srgbClr val="A4A3A4"/>
          </p15:clr>
        </p15:guide>
        <p15:guide id="3" orient="horz" pos="1706" userDrawn="1">
          <p15:clr>
            <a:srgbClr val="A4A3A4"/>
          </p15:clr>
        </p15:guide>
        <p15:guide id="5" orient="horz" pos="2863" userDrawn="1">
          <p15:clr>
            <a:srgbClr val="A4A3A4"/>
          </p15:clr>
        </p15:guide>
        <p15:guide id="6" orient="horz" pos="2999" userDrawn="1">
          <p15:clr>
            <a:srgbClr val="A4A3A4"/>
          </p15:clr>
        </p15:guide>
        <p15:guide id="7" orient="horz" pos="3385" userDrawn="1">
          <p15:clr>
            <a:srgbClr val="A4A3A4"/>
          </p15:clr>
        </p15:guide>
        <p15:guide id="8" orient="horz" pos="3521" userDrawn="1">
          <p15:clr>
            <a:srgbClr val="A4A3A4"/>
          </p15:clr>
        </p15:guide>
        <p15:guide id="9" orient="horz" pos="3770" userDrawn="1">
          <p15:clr>
            <a:srgbClr val="A4A3A4"/>
          </p15:clr>
        </p15:guide>
        <p15:guide id="10" orient="horz" pos="572" userDrawn="1">
          <p15:clr>
            <a:srgbClr val="A4A3A4"/>
          </p15:clr>
        </p15:guide>
        <p15:guide id="11" pos="211" userDrawn="1">
          <p15:clr>
            <a:srgbClr val="A4A3A4"/>
          </p15:clr>
        </p15:guide>
        <p15:guide id="12" orient="horz" pos="98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2CF45-3AAD-3E5F-CA53-F1F1CA38A20E}" name="Liam Mcgovern" initials="LM" userId="S::liam.mcgovern@officeforyouth.nsw.gov.au::2a2cb691-40aa-42e0-8525-2017a913ab17" providerId="AD"/>
  <p188:author id="{D0BF1A57-C1EE-E491-E997-18F4753924A1}" name="Simon Chambers" initials="SC" userId="S::simon@theshapeagency.onmicrosoft.com::31e6589e-fff3-45f8-987b-2aed6671bc7f" providerId="AD"/>
  <p188:author id="{0A31675B-0CE2-84B2-BB5A-C875A3220CBB}" name="Anna Denejkina" initials="" userId="S::anna@theshapeagency.onmicrosoft.com::28aaafec-791e-4bf7-94a4-8d3cefbf1590" providerId="AD"/>
  <p188:author id="{6FE53F60-CB98-7EAA-925E-472742C1336B}" name="Charmian Zhang" initials="CZ" userId="S::charmian.zhang@officeforyouth.nsw.gov.au::528c0688-878e-49b1-9823-0aaa8c3ec961" providerId="AD"/>
  <p188:author id="{FD7B0F6E-D319-76D8-2D5D-419ACB201B8D}" name="Sarah Hall" initials="SH" userId="S::sarah.hall@officeforyouth.nsw.gov.au::6a78292b-496b-41a4-baa9-4f6f8ba50422" providerId="AD"/>
  <p188:author id="{0D607F70-AF25-1BC7-4C1F-CF22B72CACE9}" name="Louis Devereaux" initials="LD" userId="S::Louis.Devereaux@officeforyouth.nsw.gov.au::9af94815-56f7-474d-b130-df0131292ce5" providerId="AD"/>
  <p188:author id="{981D7978-1B70-11F4-3546-AA7D3AA915B5}" name="Jessica Neale" initials="JN" userId="S::jessica.neale@officeforyouth.nsw.gov.au::d6adcd46-7d65-4f6b-b418-1cbf33514769" providerId="AD"/>
  <p188:author id="{3F194F93-1A55-645C-53E3-CC670B9E95AC}" name="Lara Ottignon" initials="LO" userId="S::Lara.Ottignon@officeforyouth.nsw.gov.au::91ea1c1a-d4fb-4c13-8128-375de90280f2" providerId="AD"/>
  <p188:author id="{4F3C23D2-A732-BB1F-0FE0-9352F480C2E8}" name="Emilie Baganz" initials="EB" userId="S::emily@theshapeagency.onmicrosoft.com::f81f3c67-04c3-430e-8ed7-57d2fab199d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FAF4"/>
    <a:srgbClr val="FEF0F9"/>
    <a:srgbClr val="FEECF8"/>
    <a:srgbClr val="FEE8F6"/>
    <a:srgbClr val="FFFFFF"/>
    <a:srgbClr val="FFF3F3"/>
    <a:srgbClr val="EFF5FF"/>
    <a:srgbClr val="FAF3FF"/>
    <a:srgbClr val="AB4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78FA68-A5F2-87D7-8ED3-179C25A7CEE3}" v="121" dt="2026-09-14T03:01:59.198"/>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32"/>
        <p:guide pos="3840"/>
        <p:guide orient="horz" pos="1706"/>
        <p:guide orient="horz" pos="2863"/>
        <p:guide orient="horz" pos="2999"/>
        <p:guide orient="horz" pos="3385"/>
        <p:guide orient="horz" pos="3521"/>
        <p:guide orient="horz" pos="3770"/>
        <p:guide orient="horz" pos="572"/>
        <p:guide pos="211"/>
        <p:guide orient="horz" pos="981"/>
      </p:guideLst>
    </p:cSldViewPr>
  </p:slideViewPr>
  <p:gridSpacing cx="76200" cy="76200"/>
</p:viewPr>
</file>

<file path=ppt/_rels/presentation.xml.rels><?xml version="1.0" encoding="UTF-8" ?><Relationships xmlns="http://schemas.openxmlformats.org/package/2006/relationships"><Relationship Target="slides/slide20.xml" Type="http://schemas.openxmlformats.org/officeDocument/2006/relationships/slide" Id="rId26"></Relationship><Relationship Target="slides/slide15.xml" Type="http://schemas.openxmlformats.org/officeDocument/2006/relationships/slide" Id="rId21"></Relationship><Relationship Target="slides/slide28.xml" Type="http://schemas.openxmlformats.org/officeDocument/2006/relationships/slide" Id="rId34"></Relationship><Relationship Target="handoutMasters/handoutMaster1.xml" Type="http://schemas.openxmlformats.org/officeDocument/2006/relationships/handoutMaster" Id="rId42"></Relationship><Relationship Target="fonts/font5.fntdata" Type="http://schemas.openxmlformats.org/officeDocument/2006/relationships/font" Id="rId47"></Relationship><Relationship Target="fonts/font8.fntdata" Type="http://schemas.openxmlformats.org/officeDocument/2006/relationships/font" Id="rId50"></Relationship><Relationship Target="fonts/font13.fntdata" Type="http://schemas.openxmlformats.org/officeDocument/2006/relationships/font" Id="rId55"></Relationship><Relationship Target="theme/theme1.xml" Type="http://schemas.openxmlformats.org/officeDocument/2006/relationships/theme" Id="rId63"></Relationship><Relationship Target="slides/slide1.xml" Type="http://schemas.openxmlformats.org/officeDocument/2006/relationships/slide" Id="rId7"></Relationship><Relationship Target="../customXml/item2.xml" Type="http://schemas.openxmlformats.org/officeDocument/2006/relationships/customXml" Id="rId2"></Relationship><Relationship Target="slides/slide10.xml" Type="http://schemas.openxmlformats.org/officeDocument/2006/relationships/slide" Id="rId16"></Relationship><Relationship Target="slides/slide23.xml" Type="http://schemas.openxmlformats.org/officeDocument/2006/relationships/slide" Id="rId29"></Relationship><Relationship Target="slides/slide5.xml" Type="http://schemas.openxmlformats.org/officeDocument/2006/relationships/slide" Id="rId11"></Relationship><Relationship Target="slides/slide18.xml" Type="http://schemas.openxmlformats.org/officeDocument/2006/relationships/slide" Id="rId24"></Relationship><Relationship Target="slides/slide26.xml" Type="http://schemas.openxmlformats.org/officeDocument/2006/relationships/slide" Id="rId32"></Relationship><Relationship Target="slides/slide31.xml" Type="http://schemas.openxmlformats.org/officeDocument/2006/relationships/slide" Id="rId37"></Relationship><Relationship Target="slides/slide34.xml" Type="http://schemas.openxmlformats.org/officeDocument/2006/relationships/slide" Id="rId40"></Relationship><Relationship Target="fonts/font3.fntdata" Type="http://schemas.openxmlformats.org/officeDocument/2006/relationships/font" Id="rId45"></Relationship><Relationship Target="fonts/font11.fntdata" Type="http://schemas.openxmlformats.org/officeDocument/2006/relationships/font" Id="rId53"></Relationship><Relationship Target="fonts/font16.fntdata" Type="http://schemas.openxmlformats.org/officeDocument/2006/relationships/font" Id="rId58"></Relationship><Relationship Target="authors.xml" Type="http://schemas.microsoft.com/office/2018/10/relationships/authors" Id="rId66"></Relationship><Relationship Target="slideMasters/slideMaster2.xml" Type="http://schemas.openxmlformats.org/officeDocument/2006/relationships/slideMaster" Id="rId5"></Relationship><Relationship Target="presProps.xml" Type="http://schemas.openxmlformats.org/officeDocument/2006/relationships/presProps" Id="rId61"></Relationship><Relationship Target="slides/slide13.xml" Type="http://schemas.openxmlformats.org/officeDocument/2006/relationships/slide" Id="rId19"></Relationship><Relationship Target="slides/slide8.xml" Type="http://schemas.openxmlformats.org/officeDocument/2006/relationships/slide" Id="rId14"></Relationship><Relationship Target="slides/slide16.xml" Type="http://schemas.openxmlformats.org/officeDocument/2006/relationships/slide" Id="rId22"></Relationship><Relationship Target="slides/slide21.xml" Type="http://schemas.openxmlformats.org/officeDocument/2006/relationships/slide" Id="rId27"></Relationship><Relationship Target="slides/slide24.xml" Type="http://schemas.openxmlformats.org/officeDocument/2006/relationships/slide" Id="rId30"></Relationship><Relationship Target="slides/slide29.xml" Type="http://schemas.openxmlformats.org/officeDocument/2006/relationships/slide" Id="rId35"></Relationship><Relationship Target="fonts/font1.fntdata" Type="http://schemas.openxmlformats.org/officeDocument/2006/relationships/font" Id="rId43"></Relationship><Relationship Target="fonts/font6.fntdata" Type="http://schemas.openxmlformats.org/officeDocument/2006/relationships/font" Id="rId48"></Relationship><Relationship Target="fonts/font14.fntdata" Type="http://schemas.openxmlformats.org/officeDocument/2006/relationships/font" Id="rId56"></Relationship><Relationship Target="tableStyles.xml" Type="http://schemas.openxmlformats.org/officeDocument/2006/relationships/tableStyles" Id="rId64"></Relationship><Relationship Target="slides/slide2.xml" Type="http://schemas.openxmlformats.org/officeDocument/2006/relationships/slide" Id="rId8"></Relationship><Relationship Target="fonts/font9.fntdata" Type="http://schemas.openxmlformats.org/officeDocument/2006/relationships/font" Id="rId51"></Relationship><Relationship Target="../customXml/item3.xml" Type="http://schemas.openxmlformats.org/officeDocument/2006/relationships/customXml" Id="rId3"></Relationship><Relationship Target="slides/slide6.xml" Type="http://schemas.openxmlformats.org/officeDocument/2006/relationships/slide" Id="rId12"></Relationship><Relationship Target="slides/slide11.xml" Type="http://schemas.openxmlformats.org/officeDocument/2006/relationships/slide" Id="rId17"></Relationship><Relationship Target="slides/slide19.xml" Type="http://schemas.openxmlformats.org/officeDocument/2006/relationships/slide" Id="rId25"></Relationship><Relationship Target="slides/slide27.xml" Type="http://schemas.openxmlformats.org/officeDocument/2006/relationships/slide" Id="rId33"></Relationship><Relationship Target="slides/slide32.xml" Type="http://schemas.openxmlformats.org/officeDocument/2006/relationships/slide" Id="rId38"></Relationship><Relationship Target="fonts/font4.fntdata" Type="http://schemas.openxmlformats.org/officeDocument/2006/relationships/font" Id="rId46"></Relationship><Relationship Target="fonts/font17.fntdata" Type="http://schemas.openxmlformats.org/officeDocument/2006/relationships/font" Id="rId59"></Relationship><Relationship Target="slides/slide14.xml" Type="http://schemas.openxmlformats.org/officeDocument/2006/relationships/slide" Id="rId20"></Relationship><Relationship Target="notesMasters/notesMaster1.xml" Type="http://schemas.openxmlformats.org/officeDocument/2006/relationships/notesMaster" Id="rId41"></Relationship><Relationship Target="fonts/font12.fntdata" Type="http://schemas.openxmlformats.org/officeDocument/2006/relationships/font" Id="rId54"></Relationship><Relationship Target="viewProps.xml" Type="http://schemas.openxmlformats.org/officeDocument/2006/relationships/viewProps" Id="rId62"></Relationship><Relationship Target="../customXml/item1.xml" Type="http://schemas.openxmlformats.org/officeDocument/2006/relationships/customXml" Id="rId1"></Relationship><Relationship Target="slideMasters/slideMaster3.xml" Type="http://schemas.openxmlformats.org/officeDocument/2006/relationships/slideMaster" Id="rId6"></Relationship><Relationship Target="slides/slide9.xml" Type="http://schemas.openxmlformats.org/officeDocument/2006/relationships/slide" Id="rId15"></Relationship><Relationship Target="slides/slide17.xml" Type="http://schemas.openxmlformats.org/officeDocument/2006/relationships/slide" Id="rId23"></Relationship><Relationship Target="slides/slide22.xml" Type="http://schemas.openxmlformats.org/officeDocument/2006/relationships/slide" Id="rId28"></Relationship><Relationship Target="slides/slide30.xml" Type="http://schemas.openxmlformats.org/officeDocument/2006/relationships/slide" Id="rId36"></Relationship><Relationship Target="fonts/font7.fntdata" Type="http://schemas.openxmlformats.org/officeDocument/2006/relationships/font" Id="rId49"></Relationship><Relationship Target="fonts/font15.fntdata" Type="http://schemas.openxmlformats.org/officeDocument/2006/relationships/font" Id="rId57"></Relationship><Relationship Target="slides/slide4.xml" Type="http://schemas.openxmlformats.org/officeDocument/2006/relationships/slide" Id="rId10"></Relationship><Relationship Target="slides/slide25.xml" Type="http://schemas.openxmlformats.org/officeDocument/2006/relationships/slide" Id="rId31"></Relationship><Relationship Target="fonts/font2.fntdata" Type="http://schemas.openxmlformats.org/officeDocument/2006/relationships/font" Id="rId44"></Relationship><Relationship Target="fonts/font10.fntdata" Type="http://schemas.openxmlformats.org/officeDocument/2006/relationships/font" Id="rId52"></Relationship><Relationship Target="fonts/font18.fntdata" Type="http://schemas.openxmlformats.org/officeDocument/2006/relationships/font" Id="rId60"></Relationship><Relationship Target="revisionInfo.xml" Type="http://schemas.microsoft.com/office/2015/10/relationships/revisionInfo" Id="rId65"></Relationship><Relationship Target="slideMasters/slideMaster1.xml" Type="http://schemas.openxmlformats.org/officeDocument/2006/relationships/slideMaster" Id="rId4"></Relationship><Relationship Target="slides/slide3.xml" Type="http://schemas.openxmlformats.org/officeDocument/2006/relationships/slide" Id="rId9"></Relationship><Relationship Target="slides/slide7.xml" Type="http://schemas.openxmlformats.org/officeDocument/2006/relationships/slide" Id="rId13"></Relationship><Relationship Target="slides/slide12.xml" Type="http://schemas.openxmlformats.org/officeDocument/2006/relationships/slide" Id="rId18"></Relationship><Relationship Target="slides/slide33.xml" Type="http://schemas.openxmlformats.org/officeDocument/2006/relationships/slide" Id="rId39"></Relationship></Relationships>
</file>

<file path=ppt/charts/_rels/chart1.xml.rels><?xml version="1.0" encoding="UTF-8" ?><Relationships xmlns="http://schemas.openxmlformats.org/package/2006/relationships"><Relationship Target="../theme/themeOverride1.xml" Type="http://schemas.openxmlformats.org/officeDocument/2006/relationships/themeOverride" Id="rId3"></Relationship><Relationship Target="colors1.xml" Type="http://schemas.microsoft.com/office/2011/relationships/chartColorStyle" Id="rId2"></Relationship><Relationship Target="style1.xml" Type="http://schemas.microsoft.com/office/2011/relationships/chartStyle" Id="rId1"></Relationship></Relationships>
</file>

<file path=ppt/charts/_rels/chart2.xml.rels><?xml version="1.0" encoding="UTF-8" ?><Relationships xmlns="http://schemas.openxmlformats.org/package/2006/relationships"><Relationship Target="../theme/themeOverride2.xml" Type="http://schemas.openxmlformats.org/officeDocument/2006/relationships/themeOverride" Id="rId3"></Relationship><Relationship Target="colors2.xml" Type="http://schemas.microsoft.com/office/2011/relationships/chartColorStyle" Id="rId2"></Relationship><Relationship Target="style2.xml" Type="http://schemas.microsoft.com/office/2011/relationships/chartStyle" Id="rId1"></Relationship></Relationships>
</file>

<file path=ppt/charts/_rels/chart3.xml.rels><?xml version="1.0" encoding="UTF-8" ?><Relationships xmlns="http://schemas.openxmlformats.org/package/2006/relationships"><Relationship Target="../theme/themeOverride3.xml" Type="http://schemas.openxmlformats.org/officeDocument/2006/relationships/themeOverride" Id="rId3"></Relationship><Relationship Target="colors3.xml" Type="http://schemas.microsoft.com/office/2011/relationships/chartColorStyle" Id="rId2"></Relationship><Relationship Target="style3.xml" Type="http://schemas.microsoft.com/office/2011/relationships/chartStyle" Id="rId1"></Relationship></Relationships>
</file>

<file path=ppt/charts/_rels/chart4.xml.rels><?xml version="1.0" encoding="UTF-8" ?><Relationships xmlns="http://schemas.openxmlformats.org/package/2006/relationships"><Relationship Target="../theme/themeOverride4.xml" Type="http://schemas.openxmlformats.org/officeDocument/2006/relationships/themeOverride" Id="rId3"></Relationship><Relationship Target="colors4.xml" Type="http://schemas.microsoft.com/office/2011/relationships/chartColorStyle" Id="rId2"></Relationship><Relationship Target="style4.xml" Type="http://schemas.microsoft.com/office/2011/relationships/chartStyle" Id="rId1"></Relationship></Relationships>
</file>

<file path=ppt/charts/_rels/chart5.xml.rels><?xml version="1.0" encoding="UTF-8" ?><Relationships xmlns="http://schemas.openxmlformats.org/package/2006/relationships"><Relationship Target="../theme/themeOverride5.xml" Type="http://schemas.openxmlformats.org/officeDocument/2006/relationships/themeOverride" Id="rId3"></Relationship><Relationship Target="colors5.xml" Type="http://schemas.microsoft.com/office/2011/relationships/chartColorStyle" Id="rId2"></Relationship><Relationship Target="style5.xml" Type="http://schemas.microsoft.com/office/2011/relationships/chartStyle" Id="rId1"></Relationship></Relationships>
</file>

<file path=ppt/charts/_rels/chart6.xml.rels><?xml version="1.0" encoding="UTF-8" ?><Relationships xmlns="http://schemas.openxmlformats.org/package/2006/relationships"><Relationship Target="colors6.xml" Type="http://schemas.microsoft.com/office/2011/relationships/chartColorStyle" Id="rId2"></Relationship><Relationship Target="style6.xml" Type="http://schemas.microsoft.com/office/2011/relationships/chartStyle" Id="rId1"></Relationship></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7528811858945764E-2"/>
          <c:y val="3.3655392391279473E-2"/>
          <c:w val="0.96795524857230986"/>
          <c:h val="0.78740467407337822"/>
        </c:manualLayout>
      </c:layout>
      <c:barChart>
        <c:barDir val="bar"/>
        <c:grouping val="percentStacked"/>
        <c:varyColors val="0"/>
        <c:ser>
          <c:idx val="0"/>
          <c:order val="0"/>
          <c:tx>
            <c:strRef>
              <c:f>Sheet1!$B$1</c:f>
              <c:strCache>
                <c:ptCount val="1"/>
                <c:pt idx="0">
                  <c:v>Very unhappy about my life</c:v>
                </c:pt>
              </c:strCache>
            </c:strRef>
          </c:tx>
          <c:spPr>
            <a:solidFill>
              <a:schemeClr val="accent1">
                <a:lumMod val="75000"/>
                <a:lumOff val="25000"/>
              </a:schemeClr>
            </a:solidFill>
            <a:ln w="19050">
              <a:solidFill>
                <a:schemeClr val="lt1"/>
              </a:solidFill>
            </a:ln>
            <a:effectLst/>
          </c:spPr>
          <c:invertIfNegative val="0"/>
          <c:dPt>
            <c:idx val="0"/>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1-D672-BC4D-91DC-2D9201FF7205}"/>
              </c:ext>
            </c:extLst>
          </c:dPt>
          <c:dPt>
            <c:idx val="1"/>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3-D672-BC4D-91DC-2D9201FF7205}"/>
              </c:ext>
            </c:extLst>
          </c:dPt>
          <c:dPt>
            <c:idx val="2"/>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5-D672-BC4D-91DC-2D9201FF7205}"/>
              </c:ext>
            </c:extLst>
          </c:dPt>
          <c:dPt>
            <c:idx val="3"/>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7-D672-BC4D-91DC-2D9201FF7205}"/>
              </c:ext>
            </c:extLst>
          </c:dPt>
          <c:dLbls>
            <c:delete val="1"/>
          </c:dLbls>
          <c:cat>
            <c:strRef>
              <c:f>Sheet1!$A$2:$A$6</c:f>
              <c:strCache>
                <c:ptCount val="5"/>
                <c:pt idx="0">
                  <c:v>Wave 2</c:v>
                </c:pt>
                <c:pt idx="1">
                  <c:v>Wave 3</c:v>
                </c:pt>
                <c:pt idx="2">
                  <c:v>Wave 4</c:v>
                </c:pt>
                <c:pt idx="3">
                  <c:v>Wave 5</c:v>
                </c:pt>
                <c:pt idx="4">
                  <c:v>2026</c:v>
                </c:pt>
              </c:strCache>
            </c:strRef>
          </c:cat>
          <c:val>
            <c:numRef>
              <c:f>Sheet1!$B$2:$B$6</c:f>
              <c:numCache>
                <c:formatCode>0%</c:formatCode>
                <c:ptCount val="5"/>
                <c:pt idx="0">
                  <c:v>8.0000000000000002E-3</c:v>
                </c:pt>
                <c:pt idx="1">
                  <c:v>5.9582919563058497E-3</c:v>
                </c:pt>
                <c:pt idx="2">
                  <c:v>3.62976406533575E-3</c:v>
                </c:pt>
                <c:pt idx="3">
                  <c:v>1.5E-3</c:v>
                </c:pt>
                <c:pt idx="4">
                  <c:v>8.9832518183528207E-3</c:v>
                </c:pt>
              </c:numCache>
            </c:numRef>
          </c:val>
          <c:extLst>
            <c:ext xmlns:c16="http://schemas.microsoft.com/office/drawing/2014/chart" uri="{C3380CC4-5D6E-409C-BE32-E72D297353CC}">
              <c16:uniqueId val="{00000008-D672-BC4D-91DC-2D9201FF7205}"/>
            </c:ext>
          </c:extLst>
        </c:ser>
        <c:ser>
          <c:idx val="1"/>
          <c:order val="1"/>
          <c:tx>
            <c:strRef>
              <c:f>Sheet1!$C$1</c:f>
              <c:strCache>
                <c:ptCount val="1"/>
                <c:pt idx="0">
                  <c:v>Unhappy about my life</c:v>
                </c:pt>
              </c:strCache>
            </c:strRef>
          </c:tx>
          <c:spPr>
            <a:solidFill>
              <a:schemeClr val="accent2">
                <a:lumMod val="60000"/>
                <a:lumOff val="40000"/>
              </a:schemeClr>
            </a:solidFill>
            <a:ln w="19050">
              <a:solidFill>
                <a:schemeClr val="lt1"/>
              </a:solidFill>
            </a:ln>
            <a:effectLst/>
          </c:spPr>
          <c:invertIfNegative val="0"/>
          <c:dLbls>
            <c:dLbl>
              <c:idx val="0"/>
              <c:layout>
                <c:manualLayout>
                  <c:x val="6.6647307235742723E-4"/>
                  <c:y val="-1.0490480000372599E-16"/>
                </c:manualLayout>
              </c:layout>
              <c:tx>
                <c:rich>
                  <a:bodyPr/>
                  <a:lstStyle/>
                  <a:p>
                    <a:fld id="{496CF8FC-CCF1-4F3F-94A4-0DE1DE1B9521}" type="VALUE">
                      <a:rPr lang="en-US" sz="85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layout>
                    <c:manualLayout>
                      <c:w val="3.6759760201928587E-2"/>
                      <c:h val="3.7165338933527137E-2"/>
                    </c:manualLayout>
                  </c15:layout>
                  <c15:dlblFieldTable/>
                  <c15:showDataLabelsRange val="0"/>
                </c:ext>
                <c:ext xmlns:c16="http://schemas.microsoft.com/office/drawing/2014/chart" uri="{C3380CC4-5D6E-409C-BE32-E72D297353CC}">
                  <c16:uniqueId val="{00000008-4954-4885-AE3C-FF64F5236EBF}"/>
                </c:ext>
              </c:extLst>
            </c:dLbl>
            <c:dLbl>
              <c:idx val="3"/>
              <c:tx>
                <c:rich>
                  <a:bodyPr/>
                  <a:lstStyle/>
                  <a:p>
                    <a:fld id="{A59D8DD6-30B8-4CAC-9A68-7A9F6C4372E1}" type="VALUE">
                      <a:rPr lang="en-US" sz="800"/>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86B6-4AF9-BC9C-BE3C2142F2D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Wave 2</c:v>
                </c:pt>
                <c:pt idx="1">
                  <c:v>Wave 3</c:v>
                </c:pt>
                <c:pt idx="2">
                  <c:v>Wave 4</c:v>
                </c:pt>
                <c:pt idx="3">
                  <c:v>Wave 5</c:v>
                </c:pt>
                <c:pt idx="4">
                  <c:v>2026</c:v>
                </c:pt>
              </c:strCache>
            </c:strRef>
          </c:cat>
          <c:val>
            <c:numRef>
              <c:f>Sheet1!$C$2:$C$6</c:f>
              <c:numCache>
                <c:formatCode>0%</c:formatCode>
                <c:ptCount val="5"/>
                <c:pt idx="0">
                  <c:v>2.1000000000000001E-2</c:v>
                </c:pt>
                <c:pt idx="1">
                  <c:v>2.7805362462760601E-2</c:v>
                </c:pt>
                <c:pt idx="2">
                  <c:v>2.9945553539019901E-2</c:v>
                </c:pt>
                <c:pt idx="3">
                  <c:v>1.95E-2</c:v>
                </c:pt>
                <c:pt idx="4">
                  <c:v>4.69977924210968E-2</c:v>
                </c:pt>
              </c:numCache>
            </c:numRef>
          </c:val>
          <c:extLst>
            <c:ext xmlns:c16="http://schemas.microsoft.com/office/drawing/2014/chart" uri="{C3380CC4-5D6E-409C-BE32-E72D297353CC}">
              <c16:uniqueId val="{00000009-D672-BC4D-91DC-2D9201FF7205}"/>
            </c:ext>
          </c:extLst>
        </c:ser>
        <c:ser>
          <c:idx val="2"/>
          <c:order val="2"/>
          <c:tx>
            <c:strRef>
              <c:f>Sheet1!$D$1</c:f>
              <c:strCache>
                <c:ptCount val="1"/>
                <c:pt idx="0">
                  <c:v>Not happy or unhappy about my life</c:v>
                </c:pt>
              </c:strCache>
            </c:strRef>
          </c:tx>
          <c:spPr>
            <a:solidFill>
              <a:schemeClr val="accent4"/>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Wave 2</c:v>
                </c:pt>
                <c:pt idx="1">
                  <c:v>Wave 3</c:v>
                </c:pt>
                <c:pt idx="2">
                  <c:v>Wave 4</c:v>
                </c:pt>
                <c:pt idx="3">
                  <c:v>Wave 5</c:v>
                </c:pt>
                <c:pt idx="4">
                  <c:v>2026</c:v>
                </c:pt>
              </c:strCache>
            </c:strRef>
          </c:cat>
          <c:val>
            <c:numRef>
              <c:f>Sheet1!$D$2:$D$6</c:f>
              <c:numCache>
                <c:formatCode>0%</c:formatCode>
                <c:ptCount val="5"/>
                <c:pt idx="0">
                  <c:v>9.0999999999999998E-2</c:v>
                </c:pt>
                <c:pt idx="1">
                  <c:v>9.6325719960278E-2</c:v>
                </c:pt>
                <c:pt idx="2">
                  <c:v>0.10254083484573499</c:v>
                </c:pt>
                <c:pt idx="3">
                  <c:v>9.4500000000000001E-2</c:v>
                </c:pt>
                <c:pt idx="4">
                  <c:v>0.113337336587243</c:v>
                </c:pt>
              </c:numCache>
            </c:numRef>
          </c:val>
          <c:extLst>
            <c:ext xmlns:c16="http://schemas.microsoft.com/office/drawing/2014/chart" uri="{C3380CC4-5D6E-409C-BE32-E72D297353CC}">
              <c16:uniqueId val="{0000000A-D672-BC4D-91DC-2D9201FF7205}"/>
            </c:ext>
          </c:extLst>
        </c:ser>
        <c:ser>
          <c:idx val="3"/>
          <c:order val="3"/>
          <c:tx>
            <c:strRef>
              <c:f>Sheet1!$E$1</c:f>
              <c:strCache>
                <c:ptCount val="1"/>
                <c:pt idx="0">
                  <c:v>Happy about my life</c:v>
                </c:pt>
              </c:strCache>
            </c:strRef>
          </c:tx>
          <c:spPr>
            <a:solidFill>
              <a:schemeClr val="accent5">
                <a:lumMod val="40000"/>
                <a:lumOff val="6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Wave 2</c:v>
                </c:pt>
                <c:pt idx="1">
                  <c:v>Wave 3</c:v>
                </c:pt>
                <c:pt idx="2">
                  <c:v>Wave 4</c:v>
                </c:pt>
                <c:pt idx="3">
                  <c:v>Wave 5</c:v>
                </c:pt>
                <c:pt idx="4">
                  <c:v>2026</c:v>
                </c:pt>
              </c:strCache>
            </c:strRef>
          </c:cat>
          <c:val>
            <c:numRef>
              <c:f>Sheet1!$E$2:$E$6</c:f>
              <c:numCache>
                <c:formatCode>0%</c:formatCode>
                <c:ptCount val="5"/>
                <c:pt idx="0">
                  <c:v>0.67200000000000004</c:v>
                </c:pt>
                <c:pt idx="1">
                  <c:v>0.61072492552135005</c:v>
                </c:pt>
                <c:pt idx="2">
                  <c:v>0.66787658802177796</c:v>
                </c:pt>
                <c:pt idx="3">
                  <c:v>0.66400000000000003</c:v>
                </c:pt>
                <c:pt idx="4">
                  <c:v>0.49845546932719598</c:v>
                </c:pt>
              </c:numCache>
            </c:numRef>
          </c:val>
          <c:extLst>
            <c:ext xmlns:c16="http://schemas.microsoft.com/office/drawing/2014/chart" uri="{C3380CC4-5D6E-409C-BE32-E72D297353CC}">
              <c16:uniqueId val="{0000000B-D672-BC4D-91DC-2D9201FF7205}"/>
            </c:ext>
          </c:extLst>
        </c:ser>
        <c:ser>
          <c:idx val="4"/>
          <c:order val="4"/>
          <c:tx>
            <c:strRef>
              <c:f>Sheet1!$F$1</c:f>
              <c:strCache>
                <c:ptCount val="1"/>
                <c:pt idx="0">
                  <c:v>Very happy about my life</c:v>
                </c:pt>
              </c:strCache>
            </c:strRef>
          </c:tx>
          <c:spPr>
            <a:solidFill>
              <a:schemeClr val="accent6">
                <a:lumMod val="75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Wave 2</c:v>
                </c:pt>
                <c:pt idx="1">
                  <c:v>Wave 3</c:v>
                </c:pt>
                <c:pt idx="2">
                  <c:v>Wave 4</c:v>
                </c:pt>
                <c:pt idx="3">
                  <c:v>Wave 5</c:v>
                </c:pt>
                <c:pt idx="4">
                  <c:v>2026</c:v>
                </c:pt>
              </c:strCache>
            </c:strRef>
          </c:cat>
          <c:val>
            <c:numRef>
              <c:f>Sheet1!$F$2:$F$6</c:f>
              <c:numCache>
                <c:formatCode>0%</c:formatCode>
                <c:ptCount val="5"/>
                <c:pt idx="0">
                  <c:v>0.20799999999999999</c:v>
                </c:pt>
                <c:pt idx="1">
                  <c:v>0.25918570009930397</c:v>
                </c:pt>
                <c:pt idx="2">
                  <c:v>0.19600725952813</c:v>
                </c:pt>
                <c:pt idx="3">
                  <c:v>0.2205</c:v>
                </c:pt>
                <c:pt idx="4">
                  <c:v>0.33222614984610999</c:v>
                </c:pt>
              </c:numCache>
            </c:numRef>
          </c:val>
          <c:extLst>
            <c:ext xmlns:c16="http://schemas.microsoft.com/office/drawing/2014/chart" uri="{C3380CC4-5D6E-409C-BE32-E72D297353CC}">
              <c16:uniqueId val="{0000000C-D672-BC4D-91DC-2D9201FF7205}"/>
            </c:ext>
          </c:extLst>
        </c:ser>
        <c:dLbls>
          <c:dLblPos val="ctr"/>
          <c:showLegendKey val="0"/>
          <c:showVal val="1"/>
          <c:showCatName val="0"/>
          <c:showSerName val="0"/>
          <c:showPercent val="0"/>
          <c:showBubbleSize val="0"/>
        </c:dLbls>
        <c:gapWidth val="23"/>
        <c:overlap val="100"/>
        <c:axId val="1491799984"/>
        <c:axId val="1491799624"/>
      </c:barChart>
      <c:valAx>
        <c:axId val="1491799624"/>
        <c:scaling>
          <c:orientation val="minMax"/>
        </c:scaling>
        <c:delete val="1"/>
        <c:axPos val="b"/>
        <c:majorGridlines>
          <c:spPr>
            <a:ln w="9525" cap="flat" cmpd="sng" algn="ctr">
              <a:noFill/>
              <a:round/>
            </a:ln>
            <a:effectLst/>
          </c:spPr>
        </c:majorGridlines>
        <c:numFmt formatCode="0%" sourceLinked="1"/>
        <c:majorTickMark val="out"/>
        <c:minorTickMark val="none"/>
        <c:tickLblPos val="nextTo"/>
        <c:crossAx val="1491799984"/>
        <c:crosses val="autoZero"/>
        <c:crossBetween val="between"/>
      </c:valAx>
      <c:catAx>
        <c:axId val="1491799984"/>
        <c:scaling>
          <c:orientation val="minMax"/>
        </c:scaling>
        <c:delete val="1"/>
        <c:axPos val="l"/>
        <c:numFmt formatCode="General" sourceLinked="1"/>
        <c:majorTickMark val="out"/>
        <c:minorTickMark val="none"/>
        <c:tickLblPos val="nextTo"/>
        <c:crossAx val="1491799624"/>
        <c:crosses val="autoZero"/>
        <c:auto val="1"/>
        <c:lblAlgn val="ctr"/>
        <c:lblOffset val="100"/>
        <c:noMultiLvlLbl val="0"/>
      </c:catAx>
      <c:spPr>
        <a:noFill/>
        <a:ln>
          <a:noFill/>
        </a:ln>
        <a:effectLst/>
      </c:spPr>
    </c:plotArea>
    <c:legend>
      <c:legendPos val="b"/>
      <c:layout>
        <c:manualLayout>
          <c:xMode val="edge"/>
          <c:yMode val="edge"/>
          <c:x val="5.0821129877818344E-3"/>
          <c:y val="0.78585456600933346"/>
          <c:w val="0.976776417776128"/>
          <c:h val="0.1588603470945201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7528811858945764E-2"/>
          <c:y val="3.3655392391279473E-2"/>
          <c:w val="0.96795524857230986"/>
          <c:h val="0.78740467407337822"/>
        </c:manualLayout>
      </c:layout>
      <c:barChart>
        <c:barDir val="bar"/>
        <c:grouping val="percentStacked"/>
        <c:varyColors val="0"/>
        <c:ser>
          <c:idx val="0"/>
          <c:order val="0"/>
          <c:tx>
            <c:strRef>
              <c:f>Sheet1!$B$1</c:f>
              <c:strCache>
                <c:ptCount val="1"/>
                <c:pt idx="0">
                  <c:v>Strongly disagree</c:v>
                </c:pt>
              </c:strCache>
            </c:strRef>
          </c:tx>
          <c:spPr>
            <a:solidFill>
              <a:schemeClr val="accent1">
                <a:lumMod val="75000"/>
                <a:lumOff val="25000"/>
              </a:schemeClr>
            </a:solidFill>
            <a:ln w="19050">
              <a:solidFill>
                <a:schemeClr val="lt1"/>
              </a:solidFill>
            </a:ln>
            <a:effectLst/>
          </c:spPr>
          <c:invertIfNegative val="0"/>
          <c:dPt>
            <c:idx val="0"/>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1-D672-BC4D-91DC-2D9201FF7205}"/>
              </c:ext>
            </c:extLst>
          </c:dPt>
          <c:dPt>
            <c:idx val="1"/>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3-D672-BC4D-91DC-2D9201FF7205}"/>
              </c:ext>
            </c:extLst>
          </c:dPt>
          <c:dPt>
            <c:idx val="2"/>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5-D672-BC4D-91DC-2D9201FF7205}"/>
              </c:ext>
            </c:extLst>
          </c:dPt>
          <c:dPt>
            <c:idx val="3"/>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7-D672-BC4D-91DC-2D9201FF7205}"/>
              </c:ext>
            </c:extLst>
          </c:dPt>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Sheet1!$B$2:$B$5</c:f>
              <c:numCache>
                <c:formatCode>0%</c:formatCode>
                <c:ptCount val="4"/>
                <c:pt idx="0">
                  <c:v>2.134427227197E-2</c:v>
                </c:pt>
                <c:pt idx="1">
                  <c:v>1.212513822005E-2</c:v>
                </c:pt>
                <c:pt idx="2">
                  <c:v>1.540650471049E-2</c:v>
                </c:pt>
                <c:pt idx="3">
                  <c:v>1.2831042886010001E-2</c:v>
                </c:pt>
              </c:numCache>
            </c:numRef>
          </c:val>
          <c:extLst>
            <c:ext xmlns:c16="http://schemas.microsoft.com/office/drawing/2014/chart" uri="{C3380CC4-5D6E-409C-BE32-E72D297353CC}">
              <c16:uniqueId val="{00000008-D672-BC4D-91DC-2D9201FF7205}"/>
            </c:ext>
          </c:extLst>
        </c:ser>
        <c:ser>
          <c:idx val="1"/>
          <c:order val="1"/>
          <c:tx>
            <c:strRef>
              <c:f>Sheet1!$C$1</c:f>
              <c:strCache>
                <c:ptCount val="1"/>
                <c:pt idx="0">
                  <c:v>Disagree</c:v>
                </c:pt>
              </c:strCache>
            </c:strRef>
          </c:tx>
          <c:spPr>
            <a:solidFill>
              <a:schemeClr val="accent2">
                <a:lumMod val="60000"/>
                <a:lumOff val="40000"/>
              </a:schemeClr>
            </a:solidFill>
            <a:ln w="19050">
              <a:solidFill>
                <a:schemeClr val="lt1"/>
              </a:solidFill>
            </a:ln>
            <a:effectLst/>
          </c:spPr>
          <c:invertIfNegative val="0"/>
          <c:dLbls>
            <c:dLbl>
              <c:idx val="1"/>
              <c:tx>
                <c:rich>
                  <a:bodyPr/>
                  <a:lstStyle/>
                  <a:p>
                    <a:fld id="{18F61126-13DB-4973-A77E-5C8C679734A6}" type="VALUE">
                      <a:rPr lang="en-US" sz="8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4DF2-484C-A90E-B47A57442242}"/>
                </c:ext>
              </c:extLst>
            </c:dLbl>
            <c:dLbl>
              <c:idx val="3"/>
              <c:tx>
                <c:rich>
                  <a:bodyPr/>
                  <a:lstStyle/>
                  <a:p>
                    <a:fld id="{43357E8F-5824-4EF2-BB65-EB6E338F00FB}" type="VALUE">
                      <a:rPr lang="en-US" sz="8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4DF2-484C-A90E-B47A57442242}"/>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Sheet1!$C$2:$C$5</c:f>
              <c:numCache>
                <c:formatCode>0%</c:formatCode>
                <c:ptCount val="4"/>
                <c:pt idx="0">
                  <c:v>6.0919096166989997E-2</c:v>
                </c:pt>
                <c:pt idx="1">
                  <c:v>3.6194729552189997E-2</c:v>
                </c:pt>
                <c:pt idx="2">
                  <c:v>7.4048024316879998E-2</c:v>
                </c:pt>
                <c:pt idx="3">
                  <c:v>3.8012758967590002E-2</c:v>
                </c:pt>
              </c:numCache>
            </c:numRef>
          </c:val>
          <c:extLst>
            <c:ext xmlns:c16="http://schemas.microsoft.com/office/drawing/2014/chart" uri="{C3380CC4-5D6E-409C-BE32-E72D297353CC}">
              <c16:uniqueId val="{00000009-D672-BC4D-91DC-2D9201FF7205}"/>
            </c:ext>
          </c:extLst>
        </c:ser>
        <c:ser>
          <c:idx val="2"/>
          <c:order val="2"/>
          <c:tx>
            <c:strRef>
              <c:f>Sheet1!$D$1</c:f>
              <c:strCache>
                <c:ptCount val="1"/>
                <c:pt idx="0">
                  <c:v>Neither agree nor disagree</c:v>
                </c:pt>
              </c:strCache>
            </c:strRef>
          </c:tx>
          <c:spPr>
            <a:solidFill>
              <a:schemeClr val="accent4"/>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Sheet1!$D$2:$D$5</c:f>
              <c:numCache>
                <c:formatCode>0%</c:formatCode>
                <c:ptCount val="4"/>
                <c:pt idx="0">
                  <c:v>0.1497079917361</c:v>
                </c:pt>
                <c:pt idx="1">
                  <c:v>9.9901189633629997E-2</c:v>
                </c:pt>
                <c:pt idx="2">
                  <c:v>0.16678470123819999</c:v>
                </c:pt>
                <c:pt idx="3">
                  <c:v>0.1166701717211</c:v>
                </c:pt>
              </c:numCache>
            </c:numRef>
          </c:val>
          <c:extLst>
            <c:ext xmlns:c16="http://schemas.microsoft.com/office/drawing/2014/chart" uri="{C3380CC4-5D6E-409C-BE32-E72D297353CC}">
              <c16:uniqueId val="{0000000A-D672-BC4D-91DC-2D9201FF7205}"/>
            </c:ext>
          </c:extLst>
        </c:ser>
        <c:ser>
          <c:idx val="3"/>
          <c:order val="3"/>
          <c:tx>
            <c:strRef>
              <c:f>Sheet1!$E$1</c:f>
              <c:strCache>
                <c:ptCount val="1"/>
                <c:pt idx="0">
                  <c:v>Agee</c:v>
                </c:pt>
              </c:strCache>
            </c:strRef>
          </c:tx>
          <c:spPr>
            <a:solidFill>
              <a:schemeClr val="accent5">
                <a:lumMod val="40000"/>
                <a:lumOff val="6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Sheet1!$E$2:$E$5</c:f>
              <c:numCache>
                <c:formatCode>0%</c:formatCode>
                <c:ptCount val="4"/>
                <c:pt idx="0">
                  <c:v>0.4607722247628</c:v>
                </c:pt>
                <c:pt idx="1">
                  <c:v>0.50641685710670004</c:v>
                </c:pt>
                <c:pt idx="2">
                  <c:v>0.43274658261350002</c:v>
                </c:pt>
                <c:pt idx="3">
                  <c:v>0.50584198806009995</c:v>
                </c:pt>
              </c:numCache>
            </c:numRef>
          </c:val>
          <c:extLst>
            <c:ext xmlns:c16="http://schemas.microsoft.com/office/drawing/2014/chart" uri="{C3380CC4-5D6E-409C-BE32-E72D297353CC}">
              <c16:uniqueId val="{0000000B-D672-BC4D-91DC-2D9201FF7205}"/>
            </c:ext>
          </c:extLst>
        </c:ser>
        <c:ser>
          <c:idx val="4"/>
          <c:order val="4"/>
          <c:tx>
            <c:strRef>
              <c:f>Sheet1!$F$1</c:f>
              <c:strCache>
                <c:ptCount val="1"/>
                <c:pt idx="0">
                  <c:v>Strongly Agree</c:v>
                </c:pt>
              </c:strCache>
            </c:strRef>
          </c:tx>
          <c:spPr>
            <a:solidFill>
              <a:schemeClr val="accent6">
                <a:lumMod val="75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Sheet1!$F$2:$F$5</c:f>
              <c:numCache>
                <c:formatCode>0%</c:formatCode>
                <c:ptCount val="4"/>
                <c:pt idx="0">
                  <c:v>0.29527433877550002</c:v>
                </c:pt>
                <c:pt idx="1">
                  <c:v>0.34410319912909998</c:v>
                </c:pt>
                <c:pt idx="2">
                  <c:v>0.30428360052089998</c:v>
                </c:pt>
                <c:pt idx="3">
                  <c:v>0.32299107002709998</c:v>
                </c:pt>
              </c:numCache>
            </c:numRef>
          </c:val>
          <c:extLst>
            <c:ext xmlns:c16="http://schemas.microsoft.com/office/drawing/2014/chart" uri="{C3380CC4-5D6E-409C-BE32-E72D297353CC}">
              <c16:uniqueId val="{0000000C-D672-BC4D-91DC-2D9201FF7205}"/>
            </c:ext>
          </c:extLst>
        </c:ser>
        <c:ser>
          <c:idx val="5"/>
          <c:order val="5"/>
          <c:tx>
            <c:strRef>
              <c:f>Sheet1!$G$1</c:f>
              <c:strCache>
                <c:ptCount val="1"/>
                <c:pt idx="0">
                  <c:v>Don't know</c:v>
                </c:pt>
              </c:strCache>
            </c:strRef>
          </c:tx>
          <c:spPr>
            <a:solidFill>
              <a:srgbClr val="FFFFFF">
                <a:lumMod val="75000"/>
              </a:srgbClr>
            </a:solidFill>
            <a:ln w="19050">
              <a:solidFill>
                <a:schemeClr val="lt1"/>
              </a:solidFill>
            </a:ln>
            <a:effectLst/>
          </c:spPr>
          <c:invertIfNegative val="0"/>
          <c:dLbls>
            <c:dLbl>
              <c:idx val="0"/>
              <c:tx>
                <c:rich>
                  <a:bodyPr/>
                  <a:lstStyle/>
                  <a:p>
                    <a:endParaRPr lang="en-US"/>
                  </a:p>
                </c:rich>
              </c:tx>
              <c:showLegendKey val="0"/>
              <c:showVal val="1"/>
              <c:showCatName val="0"/>
              <c:showSerName val="0"/>
              <c:showPercent val="0"/>
              <c:showBubbleSize val="0"/>
              <c:extLst>
                <c:ext xmlns:c15="http://schemas.microsoft.com/office/drawing/2012/chart" uri="{CE6537A1-D6FC-4f65-9D91-7224C49458BB}">
                  <c15:layout>
                    <c:manualLayout>
                      <c:w val="4.1326086546005142E-2"/>
                      <c:h val="5.7575341248963061E-2"/>
                    </c:manualLayout>
                  </c15:layout>
                  <c15:showDataLabelsRange val="0"/>
                </c:ext>
                <c:ext xmlns:c16="http://schemas.microsoft.com/office/drawing/2014/chart" uri="{C3380CC4-5D6E-409C-BE32-E72D297353CC}">
                  <c16:uniqueId val="{00000008-08A2-4396-B780-A48B09830A22}"/>
                </c:ext>
              </c:extLst>
            </c:dLbl>
            <c:dLbl>
              <c:idx val="1"/>
              <c:delete val="1"/>
              <c:extLst>
                <c:ext xmlns:c15="http://schemas.microsoft.com/office/drawing/2012/chart" uri="{CE6537A1-D6FC-4f65-9D91-7224C49458BB}"/>
                <c:ext xmlns:c16="http://schemas.microsoft.com/office/drawing/2014/chart" uri="{C3380CC4-5D6E-409C-BE32-E72D297353CC}">
                  <c16:uniqueId val="{00000008-E6D2-4F5F-8E03-B1D1D1C329F4}"/>
                </c:ext>
              </c:extLst>
            </c:dLbl>
            <c:dLbl>
              <c:idx val="2"/>
              <c:delete val="1"/>
              <c:extLst>
                <c:ext xmlns:c15="http://schemas.microsoft.com/office/drawing/2012/chart" uri="{CE6537A1-D6FC-4f65-9D91-7224C49458BB}"/>
                <c:ext xmlns:c16="http://schemas.microsoft.com/office/drawing/2014/chart" uri="{C3380CC4-5D6E-409C-BE32-E72D297353CC}">
                  <c16:uniqueId val="{00000008-5532-4951-963D-51AFF96EE6FB}"/>
                </c:ext>
              </c:extLst>
            </c:dLbl>
            <c:dLbl>
              <c:idx val="3"/>
              <c:delete val="1"/>
              <c:extLst>
                <c:ext xmlns:c15="http://schemas.microsoft.com/office/drawing/2012/chart" uri="{CE6537A1-D6FC-4f65-9D91-7224C49458BB}"/>
                <c:ext xmlns:c16="http://schemas.microsoft.com/office/drawing/2014/chart" uri="{C3380CC4-5D6E-409C-BE32-E72D297353CC}">
                  <c16:uniqueId val="{00000009-E6D2-4F5F-8E03-B1D1D1C329F4}"/>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Sheet1!$G$2:$G$5</c:f>
              <c:numCache>
                <c:formatCode>0%</c:formatCode>
                <c:ptCount val="4"/>
                <c:pt idx="0">
                  <c:v>1.198207628675E-2</c:v>
                </c:pt>
                <c:pt idx="1">
                  <c:v>1.258886358262E-3</c:v>
                </c:pt>
                <c:pt idx="2">
                  <c:v>6.7305866000600002E-3</c:v>
                </c:pt>
                <c:pt idx="3">
                  <c:v>3.6529683381240001E-3</c:v>
                </c:pt>
              </c:numCache>
            </c:numRef>
          </c:val>
          <c:extLst>
            <c:ext xmlns:c16="http://schemas.microsoft.com/office/drawing/2014/chart" uri="{C3380CC4-5D6E-409C-BE32-E72D297353CC}">
              <c16:uniqueId val="{0000001B-D4B2-664D-806B-D7FC7B141921}"/>
            </c:ext>
          </c:extLst>
        </c:ser>
        <c:dLbls>
          <c:showLegendKey val="0"/>
          <c:showVal val="0"/>
          <c:showCatName val="0"/>
          <c:showSerName val="0"/>
          <c:showPercent val="0"/>
          <c:showBubbleSize val="0"/>
        </c:dLbls>
        <c:gapWidth val="23"/>
        <c:overlap val="100"/>
        <c:axId val="1491799984"/>
        <c:axId val="1491799624"/>
      </c:barChart>
      <c:valAx>
        <c:axId val="1491799624"/>
        <c:scaling>
          <c:orientation val="minMax"/>
        </c:scaling>
        <c:delete val="1"/>
        <c:axPos val="b"/>
        <c:majorGridlines>
          <c:spPr>
            <a:ln w="9525" cap="flat" cmpd="sng" algn="ctr">
              <a:noFill/>
              <a:round/>
            </a:ln>
            <a:effectLst/>
          </c:spPr>
        </c:majorGridlines>
        <c:numFmt formatCode="0%" sourceLinked="1"/>
        <c:majorTickMark val="out"/>
        <c:minorTickMark val="none"/>
        <c:tickLblPos val="nextTo"/>
        <c:crossAx val="1491799984"/>
        <c:crosses val="autoZero"/>
        <c:crossBetween val="between"/>
      </c:valAx>
      <c:catAx>
        <c:axId val="1491799984"/>
        <c:scaling>
          <c:orientation val="minMax"/>
        </c:scaling>
        <c:delete val="1"/>
        <c:axPos val="l"/>
        <c:numFmt formatCode="General" sourceLinked="1"/>
        <c:majorTickMark val="out"/>
        <c:minorTickMark val="none"/>
        <c:tickLblPos val="nextTo"/>
        <c:crossAx val="1491799624"/>
        <c:crosses val="autoZero"/>
        <c:auto val="1"/>
        <c:lblAlgn val="ctr"/>
        <c:lblOffset val="100"/>
        <c:noMultiLvlLbl val="0"/>
      </c:catAx>
      <c:spPr>
        <a:noFill/>
        <a:ln>
          <a:noFill/>
        </a:ln>
        <a:effectLst/>
      </c:spPr>
    </c:plotArea>
    <c:legend>
      <c:legendPos val="b"/>
      <c:layout>
        <c:manualLayout>
          <c:xMode val="edge"/>
          <c:yMode val="edge"/>
          <c:x val="1.3688084812003664E-2"/>
          <c:y val="0.85675335009649423"/>
          <c:w val="0.97241597154388504"/>
          <c:h val="0.1276329980393802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7528811858945764E-2"/>
          <c:y val="3.3655392391279473E-2"/>
          <c:w val="0.96795524857230986"/>
          <c:h val="0.78740467407337822"/>
        </c:manualLayout>
      </c:layout>
      <c:barChart>
        <c:barDir val="bar"/>
        <c:grouping val="percentStacked"/>
        <c:varyColors val="0"/>
        <c:ser>
          <c:idx val="0"/>
          <c:order val="0"/>
          <c:tx>
            <c:strRef>
              <c:f>Sheet1!$B$1</c:f>
              <c:strCache>
                <c:ptCount val="1"/>
                <c:pt idx="0">
                  <c:v>Strongly disagree</c:v>
                </c:pt>
              </c:strCache>
            </c:strRef>
          </c:tx>
          <c:spPr>
            <a:solidFill>
              <a:schemeClr val="accent1">
                <a:lumMod val="75000"/>
                <a:lumOff val="25000"/>
              </a:schemeClr>
            </a:solidFill>
            <a:ln w="19050">
              <a:solidFill>
                <a:schemeClr val="lt1"/>
              </a:solidFill>
            </a:ln>
            <a:effectLst/>
          </c:spPr>
          <c:invertIfNegative val="0"/>
          <c:dPt>
            <c:idx val="0"/>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1-D672-BC4D-91DC-2D9201FF7205}"/>
              </c:ext>
            </c:extLst>
          </c:dPt>
          <c:dPt>
            <c:idx val="1"/>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3-D672-BC4D-91DC-2D9201FF7205}"/>
              </c:ext>
            </c:extLst>
          </c:dPt>
          <c:dPt>
            <c:idx val="2"/>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5-D672-BC4D-91DC-2D9201FF7205}"/>
              </c:ext>
            </c:extLst>
          </c:dPt>
          <c:dPt>
            <c:idx val="3"/>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7-D672-BC4D-91DC-2D9201FF7205}"/>
              </c:ext>
            </c:extLst>
          </c:dPt>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Sheet1!$B$2:$B$5</c:f>
              <c:numCache>
                <c:formatCode>0%</c:formatCode>
                <c:ptCount val="4"/>
                <c:pt idx="0">
                  <c:v>2.134427227197E-2</c:v>
                </c:pt>
                <c:pt idx="1">
                  <c:v>1.212513822005E-2</c:v>
                </c:pt>
                <c:pt idx="2">
                  <c:v>1.540650471049E-2</c:v>
                </c:pt>
                <c:pt idx="3">
                  <c:v>1.2831042886010001E-2</c:v>
                </c:pt>
              </c:numCache>
            </c:numRef>
          </c:val>
          <c:extLst>
            <c:ext xmlns:c16="http://schemas.microsoft.com/office/drawing/2014/chart" uri="{C3380CC4-5D6E-409C-BE32-E72D297353CC}">
              <c16:uniqueId val="{00000008-D672-BC4D-91DC-2D9201FF7205}"/>
            </c:ext>
          </c:extLst>
        </c:ser>
        <c:ser>
          <c:idx val="1"/>
          <c:order val="1"/>
          <c:tx>
            <c:strRef>
              <c:f>Sheet1!$C$1</c:f>
              <c:strCache>
                <c:ptCount val="1"/>
                <c:pt idx="0">
                  <c:v>Disagree</c:v>
                </c:pt>
              </c:strCache>
            </c:strRef>
          </c:tx>
          <c:spPr>
            <a:solidFill>
              <a:schemeClr val="accent2">
                <a:lumMod val="60000"/>
                <a:lumOff val="40000"/>
              </a:schemeClr>
            </a:solidFill>
            <a:ln w="19050">
              <a:solidFill>
                <a:schemeClr val="lt1"/>
              </a:solidFill>
            </a:ln>
            <a:effectLst/>
          </c:spPr>
          <c:invertIfNegative val="0"/>
          <c:dLbls>
            <c:dLbl>
              <c:idx val="1"/>
              <c:tx>
                <c:rich>
                  <a:bodyPr/>
                  <a:lstStyle/>
                  <a:p>
                    <a:fld id="{18F61126-13DB-4973-A77E-5C8C679734A6}" type="VALUE">
                      <a:rPr lang="en-US" sz="8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4DF2-484C-A90E-B47A57442242}"/>
                </c:ext>
              </c:extLst>
            </c:dLbl>
            <c:dLbl>
              <c:idx val="3"/>
              <c:tx>
                <c:rich>
                  <a:bodyPr/>
                  <a:lstStyle/>
                  <a:p>
                    <a:fld id="{43357E8F-5824-4EF2-BB65-EB6E338F00FB}" type="VALUE">
                      <a:rPr lang="en-US" sz="8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4DF2-484C-A90E-B47A57442242}"/>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Sheet1!$C$2:$C$5</c:f>
              <c:numCache>
                <c:formatCode>0%</c:formatCode>
                <c:ptCount val="4"/>
                <c:pt idx="0">
                  <c:v>6.0919096166989997E-2</c:v>
                </c:pt>
                <c:pt idx="1">
                  <c:v>3.6194729552189997E-2</c:v>
                </c:pt>
                <c:pt idx="2">
                  <c:v>7.4048024316879998E-2</c:v>
                </c:pt>
                <c:pt idx="3">
                  <c:v>3.8012758967590002E-2</c:v>
                </c:pt>
              </c:numCache>
            </c:numRef>
          </c:val>
          <c:extLst>
            <c:ext xmlns:c16="http://schemas.microsoft.com/office/drawing/2014/chart" uri="{C3380CC4-5D6E-409C-BE32-E72D297353CC}">
              <c16:uniqueId val="{00000009-D672-BC4D-91DC-2D9201FF7205}"/>
            </c:ext>
          </c:extLst>
        </c:ser>
        <c:ser>
          <c:idx val="2"/>
          <c:order val="2"/>
          <c:tx>
            <c:strRef>
              <c:f>Sheet1!$D$1</c:f>
              <c:strCache>
                <c:ptCount val="1"/>
                <c:pt idx="0">
                  <c:v>Neither agree nor disagree</c:v>
                </c:pt>
              </c:strCache>
            </c:strRef>
          </c:tx>
          <c:spPr>
            <a:solidFill>
              <a:schemeClr val="accent4"/>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Sheet1!$D$2:$D$5</c:f>
              <c:numCache>
                <c:formatCode>0%</c:formatCode>
                <c:ptCount val="4"/>
                <c:pt idx="0">
                  <c:v>0.1497079917361</c:v>
                </c:pt>
                <c:pt idx="1">
                  <c:v>9.9901189633629997E-2</c:v>
                </c:pt>
                <c:pt idx="2">
                  <c:v>0.16678470123819999</c:v>
                </c:pt>
                <c:pt idx="3">
                  <c:v>0.1166701717211</c:v>
                </c:pt>
              </c:numCache>
            </c:numRef>
          </c:val>
          <c:extLst>
            <c:ext xmlns:c16="http://schemas.microsoft.com/office/drawing/2014/chart" uri="{C3380CC4-5D6E-409C-BE32-E72D297353CC}">
              <c16:uniqueId val="{0000000A-D672-BC4D-91DC-2D9201FF7205}"/>
            </c:ext>
          </c:extLst>
        </c:ser>
        <c:ser>
          <c:idx val="3"/>
          <c:order val="3"/>
          <c:tx>
            <c:strRef>
              <c:f>Sheet1!$E$1</c:f>
              <c:strCache>
                <c:ptCount val="1"/>
                <c:pt idx="0">
                  <c:v>Agee</c:v>
                </c:pt>
              </c:strCache>
            </c:strRef>
          </c:tx>
          <c:spPr>
            <a:solidFill>
              <a:schemeClr val="accent5">
                <a:lumMod val="40000"/>
                <a:lumOff val="6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Sheet1!$E$2:$E$5</c:f>
              <c:numCache>
                <c:formatCode>0%</c:formatCode>
                <c:ptCount val="4"/>
                <c:pt idx="0">
                  <c:v>0.4607722247628</c:v>
                </c:pt>
                <c:pt idx="1">
                  <c:v>0.50641685710670004</c:v>
                </c:pt>
                <c:pt idx="2">
                  <c:v>0.43274658261350002</c:v>
                </c:pt>
                <c:pt idx="3">
                  <c:v>0.50584198806009995</c:v>
                </c:pt>
              </c:numCache>
            </c:numRef>
          </c:val>
          <c:extLst>
            <c:ext xmlns:c16="http://schemas.microsoft.com/office/drawing/2014/chart" uri="{C3380CC4-5D6E-409C-BE32-E72D297353CC}">
              <c16:uniqueId val="{0000000B-D672-BC4D-91DC-2D9201FF7205}"/>
            </c:ext>
          </c:extLst>
        </c:ser>
        <c:ser>
          <c:idx val="4"/>
          <c:order val="4"/>
          <c:tx>
            <c:strRef>
              <c:f>Sheet1!$F$1</c:f>
              <c:strCache>
                <c:ptCount val="1"/>
                <c:pt idx="0">
                  <c:v>Strongly Agree</c:v>
                </c:pt>
              </c:strCache>
            </c:strRef>
          </c:tx>
          <c:spPr>
            <a:solidFill>
              <a:schemeClr val="accent6">
                <a:lumMod val="75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Sheet1!$F$2:$F$5</c:f>
              <c:numCache>
                <c:formatCode>0%</c:formatCode>
                <c:ptCount val="4"/>
                <c:pt idx="0">
                  <c:v>0.29527433877550002</c:v>
                </c:pt>
                <c:pt idx="1">
                  <c:v>0.34410319912909998</c:v>
                </c:pt>
                <c:pt idx="2">
                  <c:v>0.30428360052089998</c:v>
                </c:pt>
                <c:pt idx="3">
                  <c:v>0.32299107002709998</c:v>
                </c:pt>
              </c:numCache>
            </c:numRef>
          </c:val>
          <c:extLst>
            <c:ext xmlns:c16="http://schemas.microsoft.com/office/drawing/2014/chart" uri="{C3380CC4-5D6E-409C-BE32-E72D297353CC}">
              <c16:uniqueId val="{0000000C-D672-BC4D-91DC-2D9201FF7205}"/>
            </c:ext>
          </c:extLst>
        </c:ser>
        <c:ser>
          <c:idx val="5"/>
          <c:order val="5"/>
          <c:tx>
            <c:strRef>
              <c:f>Sheet1!$G$1</c:f>
              <c:strCache>
                <c:ptCount val="1"/>
                <c:pt idx="0">
                  <c:v>Don't know</c:v>
                </c:pt>
              </c:strCache>
            </c:strRef>
          </c:tx>
          <c:spPr>
            <a:solidFill>
              <a:srgbClr val="FFFFFF">
                <a:lumMod val="75000"/>
              </a:srgbClr>
            </a:solidFill>
            <a:ln w="19050">
              <a:solidFill>
                <a:schemeClr val="lt1"/>
              </a:solidFill>
            </a:ln>
            <a:effectLst/>
          </c:spPr>
          <c:invertIfNegative val="0"/>
          <c:dLbls>
            <c:dLbl>
              <c:idx val="0"/>
              <c:tx>
                <c:rich>
                  <a:bodyPr/>
                  <a:lstStyle/>
                  <a:p>
                    <a:endParaRPr lang="en-US"/>
                  </a:p>
                </c:rich>
              </c:tx>
              <c:showLegendKey val="0"/>
              <c:showVal val="1"/>
              <c:showCatName val="0"/>
              <c:showSerName val="0"/>
              <c:showPercent val="0"/>
              <c:showBubbleSize val="0"/>
              <c:extLst>
                <c:ext xmlns:c15="http://schemas.microsoft.com/office/drawing/2012/chart" uri="{CE6537A1-D6FC-4f65-9D91-7224C49458BB}">
                  <c15:layout>
                    <c:manualLayout>
                      <c:w val="4.1326086546005142E-2"/>
                      <c:h val="5.7575341248963061E-2"/>
                    </c:manualLayout>
                  </c15:layout>
                  <c15:showDataLabelsRange val="0"/>
                </c:ext>
                <c:ext xmlns:c16="http://schemas.microsoft.com/office/drawing/2014/chart" uri="{C3380CC4-5D6E-409C-BE32-E72D297353CC}">
                  <c16:uniqueId val="{00000008-08A2-4396-B780-A48B09830A22}"/>
                </c:ext>
              </c:extLst>
            </c:dLbl>
            <c:dLbl>
              <c:idx val="1"/>
              <c:delete val="1"/>
              <c:extLst>
                <c:ext xmlns:c15="http://schemas.microsoft.com/office/drawing/2012/chart" uri="{CE6537A1-D6FC-4f65-9D91-7224C49458BB}"/>
                <c:ext xmlns:c16="http://schemas.microsoft.com/office/drawing/2014/chart" uri="{C3380CC4-5D6E-409C-BE32-E72D297353CC}">
                  <c16:uniqueId val="{00000008-E6D2-4F5F-8E03-B1D1D1C329F4}"/>
                </c:ext>
              </c:extLst>
            </c:dLbl>
            <c:dLbl>
              <c:idx val="2"/>
              <c:delete val="1"/>
              <c:extLst>
                <c:ext xmlns:c15="http://schemas.microsoft.com/office/drawing/2012/chart" uri="{CE6537A1-D6FC-4f65-9D91-7224C49458BB}"/>
                <c:ext xmlns:c16="http://schemas.microsoft.com/office/drawing/2014/chart" uri="{C3380CC4-5D6E-409C-BE32-E72D297353CC}">
                  <c16:uniqueId val="{00000008-5532-4951-963D-51AFF96EE6FB}"/>
                </c:ext>
              </c:extLst>
            </c:dLbl>
            <c:dLbl>
              <c:idx val="3"/>
              <c:delete val="1"/>
              <c:extLst>
                <c:ext xmlns:c15="http://schemas.microsoft.com/office/drawing/2012/chart" uri="{CE6537A1-D6FC-4f65-9D91-7224C49458BB}"/>
                <c:ext xmlns:c16="http://schemas.microsoft.com/office/drawing/2014/chart" uri="{C3380CC4-5D6E-409C-BE32-E72D297353CC}">
                  <c16:uniqueId val="{00000009-E6D2-4F5F-8E03-B1D1D1C329F4}"/>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Sheet1!$G$2:$G$5</c:f>
              <c:numCache>
                <c:formatCode>0%</c:formatCode>
                <c:ptCount val="4"/>
                <c:pt idx="0">
                  <c:v>1.198207628675E-2</c:v>
                </c:pt>
                <c:pt idx="1">
                  <c:v>1.258886358262E-3</c:v>
                </c:pt>
                <c:pt idx="2">
                  <c:v>6.7305866000600002E-3</c:v>
                </c:pt>
                <c:pt idx="3">
                  <c:v>3.6529683381240001E-3</c:v>
                </c:pt>
              </c:numCache>
            </c:numRef>
          </c:val>
          <c:extLst>
            <c:ext xmlns:c16="http://schemas.microsoft.com/office/drawing/2014/chart" uri="{C3380CC4-5D6E-409C-BE32-E72D297353CC}">
              <c16:uniqueId val="{0000001B-D4B2-664D-806B-D7FC7B141921}"/>
            </c:ext>
          </c:extLst>
        </c:ser>
        <c:dLbls>
          <c:showLegendKey val="0"/>
          <c:showVal val="0"/>
          <c:showCatName val="0"/>
          <c:showSerName val="0"/>
          <c:showPercent val="0"/>
          <c:showBubbleSize val="0"/>
        </c:dLbls>
        <c:gapWidth val="23"/>
        <c:overlap val="100"/>
        <c:axId val="1491799984"/>
        <c:axId val="1491799624"/>
      </c:barChart>
      <c:valAx>
        <c:axId val="1491799624"/>
        <c:scaling>
          <c:orientation val="minMax"/>
        </c:scaling>
        <c:delete val="1"/>
        <c:axPos val="b"/>
        <c:majorGridlines>
          <c:spPr>
            <a:ln w="9525" cap="flat" cmpd="sng" algn="ctr">
              <a:noFill/>
              <a:round/>
            </a:ln>
            <a:effectLst/>
          </c:spPr>
        </c:majorGridlines>
        <c:numFmt formatCode="0%" sourceLinked="1"/>
        <c:majorTickMark val="out"/>
        <c:minorTickMark val="none"/>
        <c:tickLblPos val="nextTo"/>
        <c:crossAx val="1491799984"/>
        <c:crosses val="autoZero"/>
        <c:crossBetween val="between"/>
      </c:valAx>
      <c:catAx>
        <c:axId val="1491799984"/>
        <c:scaling>
          <c:orientation val="minMax"/>
        </c:scaling>
        <c:delete val="1"/>
        <c:axPos val="l"/>
        <c:numFmt formatCode="General" sourceLinked="1"/>
        <c:majorTickMark val="out"/>
        <c:minorTickMark val="none"/>
        <c:tickLblPos val="nextTo"/>
        <c:crossAx val="1491799624"/>
        <c:crosses val="autoZero"/>
        <c:auto val="1"/>
        <c:lblAlgn val="ctr"/>
        <c:lblOffset val="100"/>
        <c:noMultiLvlLbl val="0"/>
      </c:catAx>
      <c:spPr>
        <a:noFill/>
        <a:ln>
          <a:noFill/>
        </a:ln>
        <a:effectLst/>
      </c:spPr>
    </c:plotArea>
    <c:legend>
      <c:legendPos val="b"/>
      <c:layout>
        <c:manualLayout>
          <c:xMode val="edge"/>
          <c:yMode val="edge"/>
          <c:x val="1.3688084812003664E-2"/>
          <c:y val="0.85675335009649423"/>
          <c:w val="0.97241597154388504"/>
          <c:h val="0.1276329980393802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7528811858945764E-2"/>
          <c:y val="3.3655392391279473E-2"/>
          <c:w val="0.96795524857230986"/>
          <c:h val="0.78740467407337822"/>
        </c:manualLayout>
      </c:layout>
      <c:barChart>
        <c:barDir val="bar"/>
        <c:grouping val="percentStacked"/>
        <c:varyColors val="0"/>
        <c:ser>
          <c:idx val="0"/>
          <c:order val="0"/>
          <c:tx>
            <c:strRef>
              <c:f>Sheet1!$B$1</c:f>
              <c:strCache>
                <c:ptCount val="1"/>
                <c:pt idx="0">
                  <c:v>Strongly disagree</c:v>
                </c:pt>
              </c:strCache>
            </c:strRef>
          </c:tx>
          <c:spPr>
            <a:solidFill>
              <a:schemeClr val="accent1">
                <a:lumMod val="75000"/>
                <a:lumOff val="25000"/>
              </a:schemeClr>
            </a:solidFill>
            <a:ln w="19050">
              <a:solidFill>
                <a:schemeClr val="lt1"/>
              </a:solidFill>
            </a:ln>
            <a:effectLst/>
          </c:spPr>
          <c:invertIfNegative val="0"/>
          <c:dPt>
            <c:idx val="0"/>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1-D672-BC4D-91DC-2D9201FF7205}"/>
              </c:ext>
            </c:extLst>
          </c:dPt>
          <c:dPt>
            <c:idx val="1"/>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3-D672-BC4D-91DC-2D9201FF7205}"/>
              </c:ext>
            </c:extLst>
          </c:dPt>
          <c:dPt>
            <c:idx val="2"/>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5-D672-BC4D-91DC-2D9201FF7205}"/>
              </c:ext>
            </c:extLst>
          </c:dPt>
          <c:dPt>
            <c:idx val="3"/>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7-D672-BC4D-91DC-2D9201FF7205}"/>
              </c:ext>
            </c:extLst>
          </c:dPt>
          <c:dLbls>
            <c:dLbl>
              <c:idx val="0"/>
              <c:layout>
                <c:manualLayout>
                  <c:x val="-1.143326048778503E-4"/>
                  <c:y val="0"/>
                </c:manualLayout>
              </c:layout>
              <c:tx>
                <c:rich>
                  <a:bodyPr/>
                  <a:lstStyle/>
                  <a:p>
                    <a:fld id="{F4D7BDE6-FC65-4721-B0A3-617C9FBFC592}"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672-BC4D-91DC-2D9201FF7205}"/>
                </c:ext>
              </c:extLst>
            </c:dLbl>
            <c:dLbl>
              <c:idx val="1"/>
              <c:delete val="1"/>
              <c:extLst>
                <c:ext xmlns:c15="http://schemas.microsoft.com/office/drawing/2012/chart" uri="{CE6537A1-D6FC-4f65-9D91-7224C49458BB}"/>
                <c:ext xmlns:c16="http://schemas.microsoft.com/office/drawing/2014/chart" uri="{C3380CC4-5D6E-409C-BE32-E72D297353CC}">
                  <c16:uniqueId val="{00000003-D672-BC4D-91DC-2D9201FF7205}"/>
                </c:ext>
              </c:extLst>
            </c:dLbl>
            <c:dLbl>
              <c:idx val="2"/>
              <c:delete val="1"/>
              <c:extLst>
                <c:ext xmlns:c15="http://schemas.microsoft.com/office/drawing/2012/chart" uri="{CE6537A1-D6FC-4f65-9D91-7224C49458BB}"/>
                <c:ext xmlns:c16="http://schemas.microsoft.com/office/drawing/2014/chart" uri="{C3380CC4-5D6E-409C-BE32-E72D297353CC}">
                  <c16:uniqueId val="{00000005-D672-BC4D-91DC-2D9201FF7205}"/>
                </c:ext>
              </c:extLst>
            </c:dLbl>
            <c:dLbl>
              <c:idx val="3"/>
              <c:delete val="1"/>
              <c:extLst>
                <c:ext xmlns:c15="http://schemas.microsoft.com/office/drawing/2012/chart" uri="{CE6537A1-D6FC-4f65-9D91-7224C49458BB}">
                  <c15:layout>
                    <c:manualLayout>
                      <c:w val="5.2186360970657777E-2"/>
                      <c:h val="6.2639281143405015E-2"/>
                    </c:manualLayout>
                  </c15:layout>
                </c:ext>
                <c:ext xmlns:c16="http://schemas.microsoft.com/office/drawing/2014/chart" uri="{C3380CC4-5D6E-409C-BE32-E72D297353CC}">
                  <c16:uniqueId val="{00000007-D672-BC4D-91DC-2D9201FF720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Sheet1!$B$2:$B$5</c:f>
              <c:numCache>
                <c:formatCode>0%</c:formatCode>
                <c:ptCount val="4"/>
                <c:pt idx="0">
                  <c:v>5.5977588125820002E-2</c:v>
                </c:pt>
                <c:pt idx="1">
                  <c:v>1.9359444371479999E-2</c:v>
                </c:pt>
                <c:pt idx="2">
                  <c:v>1.8183349729660001E-2</c:v>
                </c:pt>
                <c:pt idx="3">
                  <c:v>3.4179925933600003E-2</c:v>
                </c:pt>
              </c:numCache>
            </c:numRef>
          </c:val>
          <c:extLst>
            <c:ext xmlns:c16="http://schemas.microsoft.com/office/drawing/2014/chart" uri="{C3380CC4-5D6E-409C-BE32-E72D297353CC}">
              <c16:uniqueId val="{00000008-D672-BC4D-91DC-2D9201FF7205}"/>
            </c:ext>
          </c:extLst>
        </c:ser>
        <c:ser>
          <c:idx val="1"/>
          <c:order val="1"/>
          <c:tx>
            <c:strRef>
              <c:f>Sheet1!$C$1</c:f>
              <c:strCache>
                <c:ptCount val="1"/>
                <c:pt idx="0">
                  <c:v>Disagree</c:v>
                </c:pt>
              </c:strCache>
            </c:strRef>
          </c:tx>
          <c:spPr>
            <a:solidFill>
              <a:schemeClr val="accent2">
                <a:lumMod val="60000"/>
                <a:lumOff val="4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Sheet1!$C$2:$C$5</c:f>
              <c:numCache>
                <c:formatCode>0%</c:formatCode>
                <c:ptCount val="4"/>
                <c:pt idx="0">
                  <c:v>0.12087036138649999</c:v>
                </c:pt>
                <c:pt idx="1">
                  <c:v>5.2961977120410002E-2</c:v>
                </c:pt>
                <c:pt idx="2">
                  <c:v>8.1147860146190007E-2</c:v>
                </c:pt>
                <c:pt idx="3">
                  <c:v>0.1076719771143</c:v>
                </c:pt>
              </c:numCache>
            </c:numRef>
          </c:val>
          <c:extLst>
            <c:ext xmlns:c16="http://schemas.microsoft.com/office/drawing/2014/chart" uri="{C3380CC4-5D6E-409C-BE32-E72D297353CC}">
              <c16:uniqueId val="{00000009-D672-BC4D-91DC-2D9201FF7205}"/>
            </c:ext>
          </c:extLst>
        </c:ser>
        <c:ser>
          <c:idx val="2"/>
          <c:order val="2"/>
          <c:tx>
            <c:strRef>
              <c:f>Sheet1!$D$1</c:f>
              <c:strCache>
                <c:ptCount val="1"/>
                <c:pt idx="0">
                  <c:v>Neither agree nor disagree</c:v>
                </c:pt>
              </c:strCache>
            </c:strRef>
          </c:tx>
          <c:spPr>
            <a:solidFill>
              <a:schemeClr val="accent4"/>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Sheet1!$D$2:$D$5</c:f>
              <c:numCache>
                <c:formatCode>0%</c:formatCode>
                <c:ptCount val="4"/>
                <c:pt idx="0">
                  <c:v>0.1592746722749</c:v>
                </c:pt>
                <c:pt idx="1">
                  <c:v>0.14040389900210001</c:v>
                </c:pt>
                <c:pt idx="2">
                  <c:v>0.17459648391919999</c:v>
                </c:pt>
                <c:pt idx="3">
                  <c:v>0.15916796308940001</c:v>
                </c:pt>
              </c:numCache>
            </c:numRef>
          </c:val>
          <c:extLst>
            <c:ext xmlns:c16="http://schemas.microsoft.com/office/drawing/2014/chart" uri="{C3380CC4-5D6E-409C-BE32-E72D297353CC}">
              <c16:uniqueId val="{0000000A-D672-BC4D-91DC-2D9201FF7205}"/>
            </c:ext>
          </c:extLst>
        </c:ser>
        <c:ser>
          <c:idx val="3"/>
          <c:order val="3"/>
          <c:tx>
            <c:strRef>
              <c:f>Sheet1!$E$1</c:f>
              <c:strCache>
                <c:ptCount val="1"/>
                <c:pt idx="0">
                  <c:v>Agee</c:v>
                </c:pt>
              </c:strCache>
            </c:strRef>
          </c:tx>
          <c:spPr>
            <a:solidFill>
              <a:schemeClr val="accent5">
                <a:lumMod val="40000"/>
                <a:lumOff val="6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Sheet1!$E$2:$E$5</c:f>
              <c:numCache>
                <c:formatCode>0%</c:formatCode>
                <c:ptCount val="4"/>
                <c:pt idx="0">
                  <c:v>0.38388051427059999</c:v>
                </c:pt>
                <c:pt idx="1">
                  <c:v>0.47659705964999999</c:v>
                </c:pt>
                <c:pt idx="2">
                  <c:v>0.4044783871746</c:v>
                </c:pt>
                <c:pt idx="3">
                  <c:v>0.41445354370089998</c:v>
                </c:pt>
              </c:numCache>
            </c:numRef>
          </c:val>
          <c:extLst>
            <c:ext xmlns:c16="http://schemas.microsoft.com/office/drawing/2014/chart" uri="{C3380CC4-5D6E-409C-BE32-E72D297353CC}">
              <c16:uniqueId val="{0000000B-D672-BC4D-91DC-2D9201FF7205}"/>
            </c:ext>
          </c:extLst>
        </c:ser>
        <c:ser>
          <c:idx val="4"/>
          <c:order val="4"/>
          <c:tx>
            <c:strRef>
              <c:f>Sheet1!$F$1</c:f>
              <c:strCache>
                <c:ptCount val="1"/>
                <c:pt idx="0">
                  <c:v>Strongly Agree</c:v>
                </c:pt>
              </c:strCache>
            </c:strRef>
          </c:tx>
          <c:spPr>
            <a:solidFill>
              <a:schemeClr val="accent6">
                <a:lumMod val="75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Sheet1!$F$2:$F$5</c:f>
              <c:numCache>
                <c:formatCode>0%</c:formatCode>
                <c:ptCount val="4"/>
                <c:pt idx="0">
                  <c:v>0.26222943927269998</c:v>
                </c:pt>
                <c:pt idx="1">
                  <c:v>0.30712459073909998</c:v>
                </c:pt>
                <c:pt idx="2">
                  <c:v>0.29884637165490002</c:v>
                </c:pt>
                <c:pt idx="3">
                  <c:v>0.27794004925729998</c:v>
                </c:pt>
              </c:numCache>
            </c:numRef>
          </c:val>
          <c:extLst>
            <c:ext xmlns:c16="http://schemas.microsoft.com/office/drawing/2014/chart" uri="{C3380CC4-5D6E-409C-BE32-E72D297353CC}">
              <c16:uniqueId val="{0000000C-D672-BC4D-91DC-2D9201FF7205}"/>
            </c:ext>
          </c:extLst>
        </c:ser>
        <c:ser>
          <c:idx val="5"/>
          <c:order val="5"/>
          <c:tx>
            <c:strRef>
              <c:f>Sheet1!$G$1</c:f>
              <c:strCache>
                <c:ptCount val="1"/>
                <c:pt idx="0">
                  <c:v>Don't know</c:v>
                </c:pt>
              </c:strCache>
            </c:strRef>
          </c:tx>
          <c:spPr>
            <a:solidFill>
              <a:srgbClr val="FFFFFF">
                <a:lumMod val="75000"/>
              </a:srgbClr>
            </a:solidFill>
            <a:ln w="19050">
              <a:solidFill>
                <a:schemeClr val="lt1"/>
              </a:solidFill>
            </a:ln>
            <a:effectLst/>
          </c:spPr>
          <c:invertIfNegative val="0"/>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Sheet1!$G$2:$G$5</c:f>
              <c:numCache>
                <c:formatCode>0%</c:formatCode>
                <c:ptCount val="4"/>
                <c:pt idx="0">
                  <c:v>1.7767424669500001E-2</c:v>
                </c:pt>
                <c:pt idx="1">
                  <c:v>3.5530291169139998E-3</c:v>
                </c:pt>
                <c:pt idx="2">
                  <c:v>2.274754737539E-2</c:v>
                </c:pt>
                <c:pt idx="3">
                  <c:v>6.5865409044230001E-3</c:v>
                </c:pt>
              </c:numCache>
            </c:numRef>
          </c:val>
          <c:extLst>
            <c:ext xmlns:c16="http://schemas.microsoft.com/office/drawing/2014/chart" uri="{C3380CC4-5D6E-409C-BE32-E72D297353CC}">
              <c16:uniqueId val="{0000001B-D4B2-664D-806B-D7FC7B141921}"/>
            </c:ext>
          </c:extLst>
        </c:ser>
        <c:dLbls>
          <c:showLegendKey val="0"/>
          <c:showVal val="0"/>
          <c:showCatName val="0"/>
          <c:showSerName val="0"/>
          <c:showPercent val="0"/>
          <c:showBubbleSize val="0"/>
        </c:dLbls>
        <c:gapWidth val="23"/>
        <c:overlap val="100"/>
        <c:axId val="1491799984"/>
        <c:axId val="1491799624"/>
      </c:barChart>
      <c:valAx>
        <c:axId val="1491799624"/>
        <c:scaling>
          <c:orientation val="minMax"/>
        </c:scaling>
        <c:delete val="1"/>
        <c:axPos val="b"/>
        <c:majorGridlines>
          <c:spPr>
            <a:ln w="9525" cap="flat" cmpd="sng" algn="ctr">
              <a:noFill/>
              <a:round/>
            </a:ln>
            <a:effectLst/>
          </c:spPr>
        </c:majorGridlines>
        <c:numFmt formatCode="0%" sourceLinked="1"/>
        <c:majorTickMark val="out"/>
        <c:minorTickMark val="none"/>
        <c:tickLblPos val="nextTo"/>
        <c:crossAx val="1491799984"/>
        <c:crosses val="autoZero"/>
        <c:crossBetween val="between"/>
      </c:valAx>
      <c:catAx>
        <c:axId val="1491799984"/>
        <c:scaling>
          <c:orientation val="minMax"/>
        </c:scaling>
        <c:delete val="1"/>
        <c:axPos val="l"/>
        <c:numFmt formatCode="General" sourceLinked="1"/>
        <c:majorTickMark val="out"/>
        <c:minorTickMark val="none"/>
        <c:tickLblPos val="nextTo"/>
        <c:crossAx val="1491799624"/>
        <c:crosses val="autoZero"/>
        <c:auto val="1"/>
        <c:lblAlgn val="ctr"/>
        <c:lblOffset val="100"/>
        <c:noMultiLvlLbl val="0"/>
      </c:catAx>
      <c:spPr>
        <a:noFill/>
        <a:ln>
          <a:noFill/>
        </a:ln>
        <a:effectLst/>
      </c:spPr>
    </c:plotArea>
    <c:legend>
      <c:legendPos val="b"/>
      <c:layout>
        <c:manualLayout>
          <c:xMode val="edge"/>
          <c:yMode val="edge"/>
          <c:x val="1.3688153528431222E-2"/>
          <c:y val="0.84113961438605278"/>
          <c:w val="0.97241597154388504"/>
          <c:h val="0.1294829189982862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7528811858945764E-2"/>
          <c:y val="3.3655392391279473E-2"/>
          <c:w val="0.96795524857230986"/>
          <c:h val="0.78740467407337822"/>
        </c:manualLayout>
      </c:layout>
      <c:barChart>
        <c:barDir val="bar"/>
        <c:grouping val="percentStacked"/>
        <c:varyColors val="0"/>
        <c:ser>
          <c:idx val="0"/>
          <c:order val="0"/>
          <c:tx>
            <c:strRef>
              <c:f>Sheet1!$B$1</c:f>
              <c:strCache>
                <c:ptCount val="1"/>
                <c:pt idx="0">
                  <c:v>Strongly disagree</c:v>
                </c:pt>
              </c:strCache>
            </c:strRef>
          </c:tx>
          <c:spPr>
            <a:solidFill>
              <a:schemeClr val="accent1">
                <a:lumMod val="75000"/>
                <a:lumOff val="25000"/>
              </a:schemeClr>
            </a:solidFill>
            <a:ln w="19050">
              <a:solidFill>
                <a:schemeClr val="lt1"/>
              </a:solidFill>
            </a:ln>
            <a:effectLst/>
          </c:spPr>
          <c:invertIfNegative val="0"/>
          <c:dPt>
            <c:idx val="0"/>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1-D672-BC4D-91DC-2D9201FF7205}"/>
              </c:ext>
            </c:extLst>
          </c:dPt>
          <c:dPt>
            <c:idx val="1"/>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3-D672-BC4D-91DC-2D9201FF7205}"/>
              </c:ext>
            </c:extLst>
          </c:dPt>
          <c:dPt>
            <c:idx val="2"/>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5-D672-BC4D-91DC-2D9201FF7205}"/>
              </c:ext>
            </c:extLst>
          </c:dPt>
          <c:dPt>
            <c:idx val="3"/>
            <c:invertIfNegative val="0"/>
            <c:bubble3D val="0"/>
            <c:spPr>
              <a:solidFill>
                <a:schemeClr val="accent1">
                  <a:lumMod val="75000"/>
                  <a:lumOff val="25000"/>
                </a:schemeClr>
              </a:solidFill>
              <a:ln w="19050">
                <a:solidFill>
                  <a:schemeClr val="lt1"/>
                </a:solidFill>
              </a:ln>
              <a:effectLst/>
            </c:spPr>
            <c:extLst>
              <c:ext xmlns:c16="http://schemas.microsoft.com/office/drawing/2014/chart" uri="{C3380CC4-5D6E-409C-BE32-E72D297353CC}">
                <c16:uniqueId val="{00000007-D672-BC4D-91DC-2D9201FF7205}"/>
              </c:ext>
            </c:extLst>
          </c:dPt>
          <c:dLbls>
            <c:dLbl>
              <c:idx val="0"/>
              <c:layout>
                <c:manualLayout>
                  <c:x val="-1.143326048778503E-4"/>
                  <c:y val="0"/>
                </c:manualLayout>
              </c:layout>
              <c:tx>
                <c:rich>
                  <a:bodyPr/>
                  <a:lstStyle/>
                  <a:p>
                    <a:fld id="{F4D7BDE6-FC65-4721-B0A3-617C9FBFC592}"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672-BC4D-91DC-2D9201FF7205}"/>
                </c:ext>
              </c:extLst>
            </c:dLbl>
            <c:dLbl>
              <c:idx val="1"/>
              <c:delete val="1"/>
              <c:extLst>
                <c:ext xmlns:c15="http://schemas.microsoft.com/office/drawing/2012/chart" uri="{CE6537A1-D6FC-4f65-9D91-7224C49458BB}"/>
                <c:ext xmlns:c16="http://schemas.microsoft.com/office/drawing/2014/chart" uri="{C3380CC4-5D6E-409C-BE32-E72D297353CC}">
                  <c16:uniqueId val="{00000003-D672-BC4D-91DC-2D9201FF7205}"/>
                </c:ext>
              </c:extLst>
            </c:dLbl>
            <c:dLbl>
              <c:idx val="2"/>
              <c:delete val="1"/>
              <c:extLst>
                <c:ext xmlns:c15="http://schemas.microsoft.com/office/drawing/2012/chart" uri="{CE6537A1-D6FC-4f65-9D91-7224C49458BB}"/>
                <c:ext xmlns:c16="http://schemas.microsoft.com/office/drawing/2014/chart" uri="{C3380CC4-5D6E-409C-BE32-E72D297353CC}">
                  <c16:uniqueId val="{00000005-D672-BC4D-91DC-2D9201FF7205}"/>
                </c:ext>
              </c:extLst>
            </c:dLbl>
            <c:dLbl>
              <c:idx val="3"/>
              <c:delete val="1"/>
              <c:extLst>
                <c:ext xmlns:c15="http://schemas.microsoft.com/office/drawing/2012/chart" uri="{CE6537A1-D6FC-4f65-9D91-7224C49458BB}">
                  <c15:layout>
                    <c:manualLayout>
                      <c:w val="5.2186360970657777E-2"/>
                      <c:h val="6.2639281143405015E-2"/>
                    </c:manualLayout>
                  </c15:layout>
                </c:ext>
                <c:ext xmlns:c16="http://schemas.microsoft.com/office/drawing/2014/chart" uri="{C3380CC4-5D6E-409C-BE32-E72D297353CC}">
                  <c16:uniqueId val="{00000007-D672-BC4D-91DC-2D9201FF720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Sheet1!$B$2:$B$5</c:f>
              <c:numCache>
                <c:formatCode>0%</c:formatCode>
                <c:ptCount val="4"/>
                <c:pt idx="0">
                  <c:v>5.5977588125820002E-2</c:v>
                </c:pt>
                <c:pt idx="1">
                  <c:v>1.9359444371479999E-2</c:v>
                </c:pt>
                <c:pt idx="2">
                  <c:v>1.8183349729660001E-2</c:v>
                </c:pt>
                <c:pt idx="3">
                  <c:v>3.4179925933600003E-2</c:v>
                </c:pt>
              </c:numCache>
            </c:numRef>
          </c:val>
          <c:extLst>
            <c:ext xmlns:c16="http://schemas.microsoft.com/office/drawing/2014/chart" uri="{C3380CC4-5D6E-409C-BE32-E72D297353CC}">
              <c16:uniqueId val="{00000008-D672-BC4D-91DC-2D9201FF7205}"/>
            </c:ext>
          </c:extLst>
        </c:ser>
        <c:ser>
          <c:idx val="1"/>
          <c:order val="1"/>
          <c:tx>
            <c:strRef>
              <c:f>Sheet1!$C$1</c:f>
              <c:strCache>
                <c:ptCount val="1"/>
                <c:pt idx="0">
                  <c:v>Disagree</c:v>
                </c:pt>
              </c:strCache>
            </c:strRef>
          </c:tx>
          <c:spPr>
            <a:solidFill>
              <a:schemeClr val="accent2">
                <a:lumMod val="60000"/>
                <a:lumOff val="4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Sheet1!$C$2:$C$5</c:f>
              <c:numCache>
                <c:formatCode>0%</c:formatCode>
                <c:ptCount val="4"/>
                <c:pt idx="0">
                  <c:v>0.12087036138649999</c:v>
                </c:pt>
                <c:pt idx="1">
                  <c:v>5.2961977120410002E-2</c:v>
                </c:pt>
                <c:pt idx="2">
                  <c:v>8.1147860146190007E-2</c:v>
                </c:pt>
                <c:pt idx="3">
                  <c:v>0.1076719771143</c:v>
                </c:pt>
              </c:numCache>
            </c:numRef>
          </c:val>
          <c:extLst>
            <c:ext xmlns:c16="http://schemas.microsoft.com/office/drawing/2014/chart" uri="{C3380CC4-5D6E-409C-BE32-E72D297353CC}">
              <c16:uniqueId val="{00000009-D672-BC4D-91DC-2D9201FF7205}"/>
            </c:ext>
          </c:extLst>
        </c:ser>
        <c:ser>
          <c:idx val="2"/>
          <c:order val="2"/>
          <c:tx>
            <c:strRef>
              <c:f>Sheet1!$D$1</c:f>
              <c:strCache>
                <c:ptCount val="1"/>
                <c:pt idx="0">
                  <c:v>Neither agree nor disagree</c:v>
                </c:pt>
              </c:strCache>
            </c:strRef>
          </c:tx>
          <c:spPr>
            <a:solidFill>
              <a:schemeClr val="accent4"/>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Sheet1!$D$2:$D$5</c:f>
              <c:numCache>
                <c:formatCode>0%</c:formatCode>
                <c:ptCount val="4"/>
                <c:pt idx="0">
                  <c:v>0.1592746722749</c:v>
                </c:pt>
                <c:pt idx="1">
                  <c:v>0.14040389900210001</c:v>
                </c:pt>
                <c:pt idx="2">
                  <c:v>0.17459648391919999</c:v>
                </c:pt>
                <c:pt idx="3">
                  <c:v>0.15916796308940001</c:v>
                </c:pt>
              </c:numCache>
            </c:numRef>
          </c:val>
          <c:extLst>
            <c:ext xmlns:c16="http://schemas.microsoft.com/office/drawing/2014/chart" uri="{C3380CC4-5D6E-409C-BE32-E72D297353CC}">
              <c16:uniqueId val="{0000000A-D672-BC4D-91DC-2D9201FF7205}"/>
            </c:ext>
          </c:extLst>
        </c:ser>
        <c:ser>
          <c:idx val="3"/>
          <c:order val="3"/>
          <c:tx>
            <c:strRef>
              <c:f>Sheet1!$E$1</c:f>
              <c:strCache>
                <c:ptCount val="1"/>
                <c:pt idx="0">
                  <c:v>Agee</c:v>
                </c:pt>
              </c:strCache>
            </c:strRef>
          </c:tx>
          <c:spPr>
            <a:solidFill>
              <a:schemeClr val="accent5">
                <a:lumMod val="40000"/>
                <a:lumOff val="60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Sheet1!$E$2:$E$5</c:f>
              <c:numCache>
                <c:formatCode>0%</c:formatCode>
                <c:ptCount val="4"/>
                <c:pt idx="0">
                  <c:v>0.38388051427059999</c:v>
                </c:pt>
                <c:pt idx="1">
                  <c:v>0.47659705964999999</c:v>
                </c:pt>
                <c:pt idx="2">
                  <c:v>0.4044783871746</c:v>
                </c:pt>
                <c:pt idx="3">
                  <c:v>0.41445354370089998</c:v>
                </c:pt>
              </c:numCache>
            </c:numRef>
          </c:val>
          <c:extLst>
            <c:ext xmlns:c16="http://schemas.microsoft.com/office/drawing/2014/chart" uri="{C3380CC4-5D6E-409C-BE32-E72D297353CC}">
              <c16:uniqueId val="{0000000B-D672-BC4D-91DC-2D9201FF7205}"/>
            </c:ext>
          </c:extLst>
        </c:ser>
        <c:ser>
          <c:idx val="4"/>
          <c:order val="4"/>
          <c:tx>
            <c:strRef>
              <c:f>Sheet1!$F$1</c:f>
              <c:strCache>
                <c:ptCount val="1"/>
                <c:pt idx="0">
                  <c:v>Strongly Agree</c:v>
                </c:pt>
              </c:strCache>
            </c:strRef>
          </c:tx>
          <c:spPr>
            <a:solidFill>
              <a:schemeClr val="accent6">
                <a:lumMod val="75000"/>
              </a:schemeClr>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Sheet1!$F$2:$F$5</c:f>
              <c:numCache>
                <c:formatCode>0%</c:formatCode>
                <c:ptCount val="4"/>
                <c:pt idx="0">
                  <c:v>0.26222943927269998</c:v>
                </c:pt>
                <c:pt idx="1">
                  <c:v>0.30712459073909998</c:v>
                </c:pt>
                <c:pt idx="2">
                  <c:v>0.29884637165490002</c:v>
                </c:pt>
                <c:pt idx="3">
                  <c:v>0.27794004925729998</c:v>
                </c:pt>
              </c:numCache>
            </c:numRef>
          </c:val>
          <c:extLst>
            <c:ext xmlns:c16="http://schemas.microsoft.com/office/drawing/2014/chart" uri="{C3380CC4-5D6E-409C-BE32-E72D297353CC}">
              <c16:uniqueId val="{0000000C-D672-BC4D-91DC-2D9201FF7205}"/>
            </c:ext>
          </c:extLst>
        </c:ser>
        <c:ser>
          <c:idx val="5"/>
          <c:order val="5"/>
          <c:tx>
            <c:strRef>
              <c:f>Sheet1!$G$1</c:f>
              <c:strCache>
                <c:ptCount val="1"/>
                <c:pt idx="0">
                  <c:v>Don't know</c:v>
                </c:pt>
              </c:strCache>
            </c:strRef>
          </c:tx>
          <c:spPr>
            <a:solidFill>
              <a:srgbClr val="FFFFFF">
                <a:lumMod val="75000"/>
              </a:srgbClr>
            </a:solidFill>
            <a:ln w="19050">
              <a:solidFill>
                <a:schemeClr val="lt1"/>
              </a:solidFill>
            </a:ln>
            <a:effectLst/>
          </c:spPr>
          <c:invertIfNegative val="0"/>
          <c:cat>
            <c:strRef>
              <c:f>Sheet1!$A$2:$A$5</c:f>
              <c:strCache>
                <c:ptCount val="4"/>
                <c:pt idx="0">
                  <c:v>Mental health services (e.g. counsellors, psychologists, or helplines)</c:v>
                </c:pt>
                <c:pt idx="1">
                  <c:v>Public transport (e.g. buses, trains, light rail)</c:v>
                </c:pt>
                <c:pt idx="2">
                  <c:v>Youth spaces (places for children, teens, and young people)</c:v>
                </c:pt>
                <c:pt idx="3">
                  <c:v>Sports, clubs and activities</c:v>
                </c:pt>
              </c:strCache>
            </c:strRef>
          </c:cat>
          <c:val>
            <c:numRef>
              <c:f>Sheet1!$G$2:$G$5</c:f>
              <c:numCache>
                <c:formatCode>0%</c:formatCode>
                <c:ptCount val="4"/>
                <c:pt idx="0">
                  <c:v>1.7767424669500001E-2</c:v>
                </c:pt>
                <c:pt idx="1">
                  <c:v>3.5530291169139998E-3</c:v>
                </c:pt>
                <c:pt idx="2">
                  <c:v>2.274754737539E-2</c:v>
                </c:pt>
                <c:pt idx="3">
                  <c:v>6.5865409044230001E-3</c:v>
                </c:pt>
              </c:numCache>
            </c:numRef>
          </c:val>
          <c:extLst>
            <c:ext xmlns:c16="http://schemas.microsoft.com/office/drawing/2014/chart" uri="{C3380CC4-5D6E-409C-BE32-E72D297353CC}">
              <c16:uniqueId val="{0000001B-D4B2-664D-806B-D7FC7B141921}"/>
            </c:ext>
          </c:extLst>
        </c:ser>
        <c:dLbls>
          <c:showLegendKey val="0"/>
          <c:showVal val="0"/>
          <c:showCatName val="0"/>
          <c:showSerName val="0"/>
          <c:showPercent val="0"/>
          <c:showBubbleSize val="0"/>
        </c:dLbls>
        <c:gapWidth val="23"/>
        <c:overlap val="100"/>
        <c:axId val="1491799984"/>
        <c:axId val="1491799624"/>
      </c:barChart>
      <c:valAx>
        <c:axId val="1491799624"/>
        <c:scaling>
          <c:orientation val="minMax"/>
        </c:scaling>
        <c:delete val="1"/>
        <c:axPos val="b"/>
        <c:majorGridlines>
          <c:spPr>
            <a:ln w="9525" cap="flat" cmpd="sng" algn="ctr">
              <a:noFill/>
              <a:round/>
            </a:ln>
            <a:effectLst/>
          </c:spPr>
        </c:majorGridlines>
        <c:numFmt formatCode="0%" sourceLinked="1"/>
        <c:majorTickMark val="out"/>
        <c:minorTickMark val="none"/>
        <c:tickLblPos val="nextTo"/>
        <c:crossAx val="1491799984"/>
        <c:crosses val="autoZero"/>
        <c:crossBetween val="between"/>
      </c:valAx>
      <c:catAx>
        <c:axId val="1491799984"/>
        <c:scaling>
          <c:orientation val="minMax"/>
        </c:scaling>
        <c:delete val="1"/>
        <c:axPos val="l"/>
        <c:numFmt formatCode="General" sourceLinked="1"/>
        <c:majorTickMark val="out"/>
        <c:minorTickMark val="none"/>
        <c:tickLblPos val="nextTo"/>
        <c:crossAx val="1491799624"/>
        <c:crosses val="autoZero"/>
        <c:auto val="1"/>
        <c:lblAlgn val="ctr"/>
        <c:lblOffset val="100"/>
        <c:noMultiLvlLbl val="0"/>
      </c:catAx>
      <c:spPr>
        <a:noFill/>
        <a:ln>
          <a:noFill/>
        </a:ln>
        <a:effectLst/>
      </c:spPr>
    </c:plotArea>
    <c:legend>
      <c:legendPos val="b"/>
      <c:layout>
        <c:manualLayout>
          <c:xMode val="edge"/>
          <c:yMode val="edge"/>
          <c:x val="1.3688153528431222E-2"/>
          <c:y val="0.84113961438605278"/>
          <c:w val="0.97241597154388504"/>
          <c:h val="0.1294829189982862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a:pPr>
      <a:endParaRPr lang="en-US"/>
    </a:p>
  </c:txPr>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013566053934675E-2"/>
          <c:y val="4.2970864707908854E-2"/>
          <c:w val="0.91923384893781235"/>
          <c:h val="0.91405827058418232"/>
        </c:manualLayout>
      </c:layout>
      <c:barChart>
        <c:barDir val="bar"/>
        <c:grouping val="clustered"/>
        <c:varyColors val="0"/>
        <c:ser>
          <c:idx val="0"/>
          <c:order val="0"/>
          <c:tx>
            <c:strRef>
              <c:f>Sheet1!$B$1</c:f>
              <c:strCache>
                <c:ptCount val="1"/>
                <c:pt idx="0">
                  <c:v>Column1</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Bullying</c:v>
                </c:pt>
                <c:pt idx="1">
                  <c:v>Racial discrimination (discrimination based on race, ethnicity, language, culture, or skin colour)</c:v>
                </c:pt>
                <c:pt idx="2">
                  <c:v>Other discrimination (discrimination based on gender, sexual orientation, religion, ability, age, or other personal characteristics)</c:v>
                </c:pt>
              </c:strCache>
            </c:strRef>
          </c:cat>
          <c:val>
            <c:numRef>
              <c:f>Sheet1!$B$2:$B$4</c:f>
              <c:numCache>
                <c:formatCode>0%</c:formatCode>
                <c:ptCount val="3"/>
                <c:pt idx="0">
                  <c:v>0.26078236480959999</c:v>
                </c:pt>
                <c:pt idx="1">
                  <c:v>0.1123965989614</c:v>
                </c:pt>
                <c:pt idx="2">
                  <c:v>0.15123101115939999</c:v>
                </c:pt>
              </c:numCache>
            </c:numRef>
          </c:val>
          <c:extLst>
            <c:ext xmlns:c16="http://schemas.microsoft.com/office/drawing/2014/chart" uri="{C3380CC4-5D6E-409C-BE32-E72D297353CC}">
              <c16:uniqueId val="{00000000-2F9E-D347-95CC-9DF9022C800E}"/>
            </c:ext>
          </c:extLst>
        </c:ser>
        <c:dLbls>
          <c:showLegendKey val="0"/>
          <c:showVal val="0"/>
          <c:showCatName val="0"/>
          <c:showSerName val="0"/>
          <c:showPercent val="0"/>
          <c:showBubbleSize val="0"/>
        </c:dLbls>
        <c:gapWidth val="30"/>
        <c:axId val="1756038832"/>
        <c:axId val="1755827456"/>
      </c:barChart>
      <c:catAx>
        <c:axId val="1756038832"/>
        <c:scaling>
          <c:orientation val="maxMin"/>
        </c:scaling>
        <c:delete val="1"/>
        <c:axPos val="l"/>
        <c:numFmt formatCode="General" sourceLinked="1"/>
        <c:majorTickMark val="out"/>
        <c:minorTickMark val="none"/>
        <c:tickLblPos val="nextTo"/>
        <c:crossAx val="1755827456"/>
        <c:crosses val="autoZero"/>
        <c:auto val="1"/>
        <c:lblAlgn val="ctr"/>
        <c:lblOffset val="100"/>
        <c:noMultiLvlLbl val="0"/>
      </c:catAx>
      <c:valAx>
        <c:axId val="1755827456"/>
        <c:scaling>
          <c:orientation val="minMax"/>
        </c:scaling>
        <c:delete val="1"/>
        <c:axPos val="t"/>
        <c:numFmt formatCode="0%" sourceLinked="1"/>
        <c:majorTickMark val="none"/>
        <c:minorTickMark val="none"/>
        <c:tickLblPos val="nextTo"/>
        <c:crossAx val="1756038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Relationships xmlns="http://schemas.openxmlformats.org/package/2006/relationships"><Relationship Target="../theme/theme5.xml" Type="http://schemas.openxmlformats.org/officeDocument/2006/relationships/theme" Id="rId1"></Relationship></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11/10/2026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Relationship Target="../theme/theme4.xml" Type="http://schemas.openxmlformats.org/officeDocument/2006/relationships/theme" Id="rId1"></Relationship></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11/10/2026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166278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4508B-2A5B-458F-E592-99B4DD570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2A0DE-EAD8-9769-3E8D-3003100660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46131D-EED4-C852-EFFC-5313AD90E59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1053EE4-673F-9551-A097-162D01A0992E}"/>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051262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4572D-9E70-65BB-2FCD-43F683E98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CEF97-471F-4EA3-3BA5-F79B23D007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01178-DA3D-54A9-38E4-9AEFCC3CCD2A}"/>
              </a:ext>
            </a:extLst>
          </p:cNvPr>
          <p:cNvSpPr>
            <a:spLocks noGrp="1"/>
          </p:cNvSpPr>
          <p:nvPr>
            <p:ph type="body" idx="1"/>
          </p:nvPr>
        </p:nvSpPr>
        <p:spPr/>
        <p:txBody>
          <a:bodyPr/>
          <a:lstStyle/>
          <a:p>
            <a:endParaRPr lang="en-AU" b="1"/>
          </a:p>
        </p:txBody>
      </p:sp>
      <p:sp>
        <p:nvSpPr>
          <p:cNvPr id="4" name="Slide Number Placeholder 3">
            <a:extLst>
              <a:ext uri="{FF2B5EF4-FFF2-40B4-BE49-F238E27FC236}">
                <a16:creationId xmlns:a16="http://schemas.microsoft.com/office/drawing/2014/main" id="{5FE5EC47-F5B9-9CDF-232D-AD1292D5D757}"/>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917375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458376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92487-557E-2A62-5BE8-559CB49D6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E62E7-812D-ACC6-8DEF-319E3036E3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9D2E5-3B00-0CD2-DA58-70BF0F1ABDC4}"/>
              </a:ext>
            </a:extLst>
          </p:cNvPr>
          <p:cNvSpPr>
            <a:spLocks noGrp="1"/>
          </p:cNvSpPr>
          <p:nvPr>
            <p:ph type="body" idx="1"/>
          </p:nvPr>
        </p:nvSpPr>
        <p:spPr/>
        <p:txBody>
          <a:bodyPr/>
          <a:lstStyle/>
          <a:p>
            <a:endParaRPr lang="en-AU" b="1"/>
          </a:p>
        </p:txBody>
      </p:sp>
      <p:sp>
        <p:nvSpPr>
          <p:cNvPr id="4" name="Slide Number Placeholder 3">
            <a:extLst>
              <a:ext uri="{FF2B5EF4-FFF2-40B4-BE49-F238E27FC236}">
                <a16:creationId xmlns:a16="http://schemas.microsoft.com/office/drawing/2014/main" id="{5F9EBB5D-FFE2-1060-286B-EE6F9D27A12B}"/>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1600319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86F34-69E6-4FA5-82EE-2ABB4E063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E3BAD-C575-EEAE-3500-70616F46E6D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D2C9A03-C323-4C50-8653-24F83A20E6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A7082E-306E-585D-13DD-6A79526DC668}"/>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3958934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57E68-0FD7-39E3-8E8E-E4AA8B45B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41A8A-73A5-FC6B-614E-2CBBA1901C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75018F-5773-AE7F-2D1F-2727D3738B30}"/>
              </a:ext>
            </a:extLst>
          </p:cNvPr>
          <p:cNvSpPr>
            <a:spLocks noGrp="1"/>
          </p:cNvSpPr>
          <p:nvPr>
            <p:ph type="body" idx="1"/>
          </p:nvPr>
        </p:nvSpPr>
        <p:spPr/>
        <p:txBody>
          <a:bodyPr/>
          <a:lstStyle/>
          <a:p>
            <a:pPr marL="285750" lvl="0" indent="-285750">
              <a:buFont typeface="Arial" panose="020B0604020202020204" pitchFamily="34" charset="0"/>
              <a:buChar char="•"/>
            </a:pPr>
            <a:endParaRPr lang="en-AU" sz="1600" kern="1200">
              <a:solidFill>
                <a:schemeClr val="tx1"/>
              </a:solidFill>
              <a:effectLst/>
              <a:latin typeface="Public Sans" pitchFamily="2" charset="0"/>
              <a:ea typeface="+mn-ea"/>
              <a:cs typeface="+mn-cs"/>
            </a:endParaRPr>
          </a:p>
        </p:txBody>
      </p:sp>
      <p:sp>
        <p:nvSpPr>
          <p:cNvPr id="4" name="Slide Number Placeholder 3">
            <a:extLst>
              <a:ext uri="{FF2B5EF4-FFF2-40B4-BE49-F238E27FC236}">
                <a16:creationId xmlns:a16="http://schemas.microsoft.com/office/drawing/2014/main" id="{A0DCDBD1-321E-7EFE-1E06-729FE187DD87}"/>
              </a:ext>
            </a:extLst>
          </p:cNvPr>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3807676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3E471-6E9E-775A-316D-2D1F2315B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0CF78-7F04-8890-1F27-235A52319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D99F1-D41A-0693-DC31-304D35E1CBB4}"/>
              </a:ext>
            </a:extLst>
          </p:cNvPr>
          <p:cNvSpPr>
            <a:spLocks noGrp="1"/>
          </p:cNvSpPr>
          <p:nvPr>
            <p:ph type="body" idx="1"/>
          </p:nvPr>
        </p:nvSpPr>
        <p:spPr/>
        <p:txBody>
          <a:bodyPr/>
          <a:lstStyle/>
          <a:p>
            <a:endParaRPr lang="en-AU" b="1"/>
          </a:p>
        </p:txBody>
      </p:sp>
      <p:sp>
        <p:nvSpPr>
          <p:cNvPr id="4" name="Slide Number Placeholder 3">
            <a:extLst>
              <a:ext uri="{FF2B5EF4-FFF2-40B4-BE49-F238E27FC236}">
                <a16:creationId xmlns:a16="http://schemas.microsoft.com/office/drawing/2014/main" id="{C94A7BEA-31B7-0DD1-9B53-DE156FC2BF8F}"/>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2355432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BD7F3-A6DA-FE5A-4555-9AC215B1B1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C2897-F668-0A35-DC2B-683F9ACED56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CC5DAA3-79DD-F56A-4524-81DC0E7429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CACA38-2EC7-7EFB-EA2C-05AC8ACCFB88}"/>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3946359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BD7F3-A6DA-FE5A-4555-9AC215B1B1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C2897-F668-0A35-DC2B-683F9ACED56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CC5DAA3-79DD-F56A-4524-81DC0E7429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CACA38-2EC7-7EFB-EA2C-05AC8ACCFB88}"/>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3946359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CBDBA-F1E9-B771-461B-407898222B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D4E05-880C-837F-52AD-512DB8F5D0F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2E8FACF-0C72-41B6-2C48-DCD5C946F4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2D9F7A-0BF3-25A9-2654-9EF1B9DAC1F2}"/>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1221971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CBDBA-F1E9-B771-461B-407898222B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D4E05-880C-837F-52AD-512DB8F5D0F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2E8FACF-0C72-41B6-2C48-DCD5C946F4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2D9F7A-0BF3-25A9-2654-9EF1B9DAC1F2}"/>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1221971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AEB08-71F4-C58D-8EBD-6EE254A70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F3334F-9F97-D3A3-C910-6E56DD1C79B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B071B96-8F87-D2F5-9C0C-3C662E8371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4CA4DB-3B67-FE59-389C-9C6FE9B2C49B}"/>
              </a:ext>
            </a:extLst>
          </p:cNvPr>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2578771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5E734-1347-289A-9483-0D34838A8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909FA-3D08-4573-E218-EBF6C54A1B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4F8CA-BC4D-141B-B03A-6E1D0F8C9687}"/>
              </a:ext>
            </a:extLst>
          </p:cNvPr>
          <p:cNvSpPr>
            <a:spLocks noGrp="1"/>
          </p:cNvSpPr>
          <p:nvPr>
            <p:ph type="body" idx="1"/>
          </p:nvPr>
        </p:nvSpPr>
        <p:spPr/>
        <p:txBody>
          <a:bodyPr/>
          <a:lstStyle/>
          <a:p>
            <a:endParaRPr lang="en-AU" b="1"/>
          </a:p>
        </p:txBody>
      </p:sp>
      <p:sp>
        <p:nvSpPr>
          <p:cNvPr id="4" name="Slide Number Placeholder 3">
            <a:extLst>
              <a:ext uri="{FF2B5EF4-FFF2-40B4-BE49-F238E27FC236}">
                <a16:creationId xmlns:a16="http://schemas.microsoft.com/office/drawing/2014/main" id="{DD8EBA3B-0C9A-F4D7-DBDD-2EDACA166F47}"/>
              </a:ext>
            </a:extLst>
          </p:cNvPr>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406965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2D2FE-AB60-8163-95BE-CF6D491934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72BC08-FDFA-7E45-E4B9-1901CBB8DCE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0E7A04E-39FD-A649-1387-B660950815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C53D33-9133-441E-B2CF-322543FCA946}"/>
              </a:ext>
            </a:extLst>
          </p:cNvPr>
          <p:cNvSpPr>
            <a:spLocks noGrp="1"/>
          </p:cNvSpPr>
          <p:nvPr>
            <p:ph type="sldNum" sz="quarter" idx="5"/>
          </p:nvPr>
        </p:nvSpPr>
        <p:spPr/>
        <p:txBody>
          <a:bodyPr/>
          <a:lstStyle/>
          <a:p>
            <a:fld id="{B07158C4-A119-4B78-9DE8-A50001BC31DC}" type="slidenum">
              <a:rPr lang="en-AU" smtClean="0"/>
              <a:pPr/>
              <a:t>17</a:t>
            </a:fld>
            <a:endParaRPr lang="en-AU"/>
          </a:p>
        </p:txBody>
      </p:sp>
    </p:spTree>
    <p:extLst>
      <p:ext uri="{BB962C8B-B14F-4D97-AF65-F5344CB8AC3E}">
        <p14:creationId xmlns:p14="http://schemas.microsoft.com/office/powerpoint/2010/main" val="608578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D175C-F198-D712-FDB5-52898FCD6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0E63D-0A84-42C3-4D88-478AC067C5E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C6C03F3-6F57-3663-65E6-E7C927D74F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2610E1-522C-F096-744A-D1219DE0203E}"/>
              </a:ext>
            </a:extLst>
          </p:cNvPr>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1603989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CA006-DBB4-0985-5951-F72034D88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6832D-FC27-B9DB-9002-25A254598F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DE8B8F-8110-CD47-5E04-6D5D09800D0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7058778-E090-0954-B95C-A0E14D78B83D}"/>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436918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103807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72C0F-3995-48FC-7375-88C27F237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37E898-EFD7-C5C7-5FDB-960B06693D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554C8C-D737-4C5A-01E7-589B195FE4D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79397E5-98A1-2855-55FC-6A3C27800EA5}"/>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24</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611204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EFE10-F7F8-7BA6-FC93-549ECDA5C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FD0B90-45C8-543F-ABC8-D12C229478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59B8A4-D707-BD82-51CD-6ADA6BBC83DE}"/>
              </a:ext>
            </a:extLst>
          </p:cNvPr>
          <p:cNvSpPr>
            <a:spLocks noGrp="1"/>
          </p:cNvSpPr>
          <p:nvPr>
            <p:ph type="body" idx="1"/>
          </p:nvPr>
        </p:nvSpPr>
        <p:spPr/>
        <p:txBody>
          <a:bodyPr/>
          <a:lstStyle/>
          <a:p>
            <a:pPr rtl="0">
              <a:lnSpc>
                <a:spcPct val="100000"/>
              </a:lnSpc>
            </a:pPr>
            <a:endParaRPr lang="en-AU"/>
          </a:p>
        </p:txBody>
      </p:sp>
      <p:sp>
        <p:nvSpPr>
          <p:cNvPr id="4" name="Slide Number Placeholder 3">
            <a:extLst>
              <a:ext uri="{FF2B5EF4-FFF2-40B4-BE49-F238E27FC236}">
                <a16:creationId xmlns:a16="http://schemas.microsoft.com/office/drawing/2014/main" id="{A4620908-6347-8F2D-3FE5-DB98D55A0D64}"/>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25</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89906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8FFF6-0780-566A-2E0C-4CAC932193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B7EA7-DC77-03DD-57BB-92D78FE32D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6F8036-27B4-C629-D83B-3AD7B71500C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55162FD-BC53-148C-3DF8-419E3EFC6503}"/>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26</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1484021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C46A5-168C-86DC-89DF-3955129DBB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1FB87-7571-3837-35E1-D0F1E2571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C641C-9E9F-14C0-4387-F9760FC73A3D}"/>
              </a:ext>
            </a:extLst>
          </p:cNvPr>
          <p:cNvSpPr>
            <a:spLocks noGrp="1"/>
          </p:cNvSpPr>
          <p:nvPr>
            <p:ph type="body" idx="1"/>
          </p:nvPr>
        </p:nvSpPr>
        <p:spPr/>
        <p:txBody>
          <a:bodyPr/>
          <a:lstStyle/>
          <a:p>
            <a:pPr rtl="0"/>
            <a:endParaRPr lang="en-AU"/>
          </a:p>
        </p:txBody>
      </p:sp>
      <p:sp>
        <p:nvSpPr>
          <p:cNvPr id="4" name="Slide Number Placeholder 3">
            <a:extLst>
              <a:ext uri="{FF2B5EF4-FFF2-40B4-BE49-F238E27FC236}">
                <a16:creationId xmlns:a16="http://schemas.microsoft.com/office/drawing/2014/main" id="{5AACE52E-39AE-0B0E-6330-89707D9C1945}"/>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27</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730907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22564-A136-9A23-6C8B-5034ED406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AF603-CBAC-6297-B0D9-2062B667A1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2E147-E32A-E83B-FAAF-9306BB44FF0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72DBBF4-289A-0FFE-FBC1-66C09BF241EB}"/>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28</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809556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0CAA5-382C-2F4E-D555-EE75D4A52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27B122-157D-66B5-A32C-2D8C6B1FFE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AE1038-5F0F-42E4-6227-E246C08CDDF1}"/>
              </a:ext>
            </a:extLst>
          </p:cNvPr>
          <p:cNvSpPr>
            <a:spLocks noGrp="1"/>
          </p:cNvSpPr>
          <p:nvPr>
            <p:ph type="body" idx="1"/>
          </p:nvPr>
        </p:nvSpPr>
        <p:spPr/>
        <p:txBody>
          <a:bodyPr/>
          <a:lstStyle/>
          <a:p>
            <a:pPr rtl="0"/>
            <a:endParaRPr lang="en-AU">
              <a:latin typeface="Public Sans"/>
            </a:endParaRPr>
          </a:p>
        </p:txBody>
      </p:sp>
      <p:sp>
        <p:nvSpPr>
          <p:cNvPr id="4" name="Slide Number Placeholder 3">
            <a:extLst>
              <a:ext uri="{FF2B5EF4-FFF2-40B4-BE49-F238E27FC236}">
                <a16:creationId xmlns:a16="http://schemas.microsoft.com/office/drawing/2014/main" id="{6DC18067-C587-520A-5567-B6330733C1D9}"/>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29</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1642549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E7D6A-E1E6-9EC1-880B-88ABDCE704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B9E517-A259-2300-C075-4BFB8FF7F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51DAEC-7C68-1333-438E-EB5276DC973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8C9EAA3-83BF-E60D-6B3D-EDA077AE3D6A}"/>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30</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517427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58506-F8EC-AC54-D32F-4FAB08969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1C4243-5A06-8D88-20F0-3473D2F6F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67ED0-A363-7641-5B41-853CAB7FCE96}"/>
              </a:ext>
            </a:extLst>
          </p:cNvPr>
          <p:cNvSpPr>
            <a:spLocks noGrp="1"/>
          </p:cNvSpPr>
          <p:nvPr>
            <p:ph type="body" idx="1"/>
          </p:nvPr>
        </p:nvSpPr>
        <p:spPr/>
        <p:txBody>
          <a:bodyPr/>
          <a:lstStyle/>
          <a:p>
            <a:pPr rtl="0"/>
            <a:endParaRPr lang="en-AU"/>
          </a:p>
        </p:txBody>
      </p:sp>
      <p:sp>
        <p:nvSpPr>
          <p:cNvPr id="4" name="Slide Number Placeholder 3">
            <a:extLst>
              <a:ext uri="{FF2B5EF4-FFF2-40B4-BE49-F238E27FC236}">
                <a16:creationId xmlns:a16="http://schemas.microsoft.com/office/drawing/2014/main" id="{9866A2CE-0D94-A530-18F0-3559CC4674F9}"/>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31</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41695190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F6BCE-CD18-CA7F-E77C-0F9D465E25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F26A1E-DF0D-134D-9E18-63E81F4C3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DAFFF-F35A-1112-0C81-D9EFE07DD2D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9B072CD-18C8-AB69-CBB4-26110CD94DFC}"/>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32</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632904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C411F-1932-9259-EA4B-679C60B78B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5F03DA-A668-5CE3-376E-086E344DB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1A84C0-4DB7-02A9-3C7C-E53097110997}"/>
              </a:ext>
            </a:extLst>
          </p:cNvPr>
          <p:cNvSpPr>
            <a:spLocks noGrp="1"/>
          </p:cNvSpPr>
          <p:nvPr>
            <p:ph type="body" idx="1"/>
          </p:nvPr>
        </p:nvSpPr>
        <p:spPr/>
        <p:txBody>
          <a:bodyPr/>
          <a:lstStyle/>
          <a:p>
            <a:pPr rtl="0"/>
            <a:endParaRPr lang="en-AU"/>
          </a:p>
        </p:txBody>
      </p:sp>
      <p:sp>
        <p:nvSpPr>
          <p:cNvPr id="4" name="Slide Number Placeholder 3">
            <a:extLst>
              <a:ext uri="{FF2B5EF4-FFF2-40B4-BE49-F238E27FC236}">
                <a16:creationId xmlns:a16="http://schemas.microsoft.com/office/drawing/2014/main" id="{3AFA5B37-F222-D3C7-B60E-DDB1D3E55FB6}"/>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33</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881183030"/>
      </p:ext>
    </p:extLst>
  </p:cSld>
  <p:clrMapOvr>
    <a:masterClrMapping/>
  </p:clrMapOvr>
</p:notes>
</file>

<file path=ppt/slideLayouts/_rels/slideLayout1.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3.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4.xml.rels><?xml version="1.0" encoding="UTF-8" ?><Relationships xmlns="http://schemas.openxmlformats.org/package/2006/relationships"><Relationship Target="../media/image2.png" Type="http://schemas.openxmlformats.org/officeDocument/2006/relationships/image" Id="rId3"></Relationship><Relationship Target="../media/image1.png" Type="http://schemas.openxmlformats.org/officeDocument/2006/relationships/image" Id="rId2"></Relationship><Relationship Target="../slideMasters/slideMaster1.xml" Type="http://schemas.openxmlformats.org/officeDocument/2006/relationships/slideMaster" Id="rId1"></Relationship></Relationships>
</file>

<file path=ppt/slideLayouts/_rels/slideLayout5.xml.rels><?xml version="1.0" encoding="UTF-8" ?><Relationships xmlns="http://schemas.openxmlformats.org/package/2006/relationships"><Relationship Target="../media/image2.png" Type="http://schemas.openxmlformats.org/officeDocument/2006/relationships/image" Id="rId3"></Relationship><Relationship Target="../media/image1.png" Type="http://schemas.openxmlformats.org/officeDocument/2006/relationships/image" Id="rId2"></Relationship><Relationship Target="../slideMasters/slideMaster1.xml" Type="http://schemas.openxmlformats.org/officeDocument/2006/relationships/slideMaster" Id="rId1"></Relationship></Relationships>
</file>

<file path=ppt/slideLayouts/_rels/slideLayout6.xml.rels><?xml version="1.0" encoding="UTF-8" ?><Relationships xmlns="http://schemas.openxmlformats.org/package/2006/relationships"><Relationship Target="../media/image2.png" Type="http://schemas.openxmlformats.org/officeDocument/2006/relationships/image" Id="rId3"></Relationship><Relationship Target="../media/image1.png" Type="http://schemas.openxmlformats.org/officeDocument/2006/relationships/image" Id="rId2"></Relationship><Relationship Target="../slideMasters/slideMaster1.xml" Type="http://schemas.openxmlformats.org/officeDocument/2006/relationships/slideMaster" Id="rId1"></Relationship></Relationships>
</file>

<file path=ppt/slideLayouts/_rels/slideLayout7.xml.rels><?xml version="1.0" encoding="UTF-8" ?><Relationships xmlns="http://schemas.openxmlformats.org/package/2006/relationships"><Relationship Target="../media/image2.png" Type="http://schemas.openxmlformats.org/officeDocument/2006/relationships/image" Id="rId3"></Relationship><Relationship Target="../media/image1.png" Type="http://schemas.openxmlformats.org/officeDocument/2006/relationships/image" Id="rId2"></Relationship><Relationship Target="../slideMasters/slideMaster1.xml" Type="http://schemas.openxmlformats.org/officeDocument/2006/relationships/slideMaster" Id="rId1"></Relationship></Relationships>
</file>

<file path=ppt/slideLayouts/_rels/slideLayout8.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9.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0.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1.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2.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3.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4.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5.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6.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7.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8.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19.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0.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1.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2.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3.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4.xml.rels><?xml version="1.0" encoding="UTF-8" ?><Relationships xmlns="http://schemas.openxmlformats.org/package/2006/relationships"><Relationship Target="../slideMasters/slideMaster1.xml" Type="http://schemas.openxmlformats.org/officeDocument/2006/relationships/slideMaster" Id="rId1"></Relationship></Relationships>
</file>

<file path=ppt/slideLayouts/_rels/slideLayout25.xml.rels><?xml version="1.0" encoding="UTF-8" ?><Relationships xmlns="http://schemas.openxmlformats.org/package/2006/relationships"><Relationship Target="../slideMasters/slideMaster2.xml" Type="http://schemas.openxmlformats.org/officeDocument/2006/relationships/slideMaster" Id="rId1"></Relationship></Relationships>
</file>

<file path=ppt/slideLayouts/_rels/slideLayout26.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27.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28.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29.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30.xml.rels><?xml version="1.0" encoding="UTF-8" ?><Relationships xmlns="http://schemas.openxmlformats.org/package/2006/relationships"><Relationship Target="../media/image2.png" Type="http://schemas.openxmlformats.org/officeDocument/2006/relationships/image" Id="rId3"></Relationship><Relationship Target="../media/image1.png" Type="http://schemas.openxmlformats.org/officeDocument/2006/relationships/image" Id="rId2"></Relationship><Relationship Target="../slideMasters/slideMaster3.xml" Type="http://schemas.openxmlformats.org/officeDocument/2006/relationships/slideMaster" Id="rId1"></Relationship></Relationships>
</file>

<file path=ppt/slideLayouts/_rels/slideLayout31.xml.rels><?xml version="1.0" encoding="UTF-8" ?><Relationships xmlns="http://schemas.openxmlformats.org/package/2006/relationships"><Relationship Target="../media/image2.png" Type="http://schemas.openxmlformats.org/officeDocument/2006/relationships/image" Id="rId3"></Relationship><Relationship Target="../media/image1.png" Type="http://schemas.openxmlformats.org/officeDocument/2006/relationships/image" Id="rId2"></Relationship><Relationship Target="../slideMasters/slideMaster3.xml" Type="http://schemas.openxmlformats.org/officeDocument/2006/relationships/slideMaster" Id="rId1"></Relationship></Relationships>
</file>

<file path=ppt/slideLayouts/_rels/slideLayout32.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33.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34.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35.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36.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37.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38.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39.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0.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1.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2.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3.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4.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5.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6.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7.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8.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49.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50.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_rels/slideLayout51.xml.rels><?xml version="1.0" encoding="UTF-8" ?><Relationships xmlns="http://schemas.openxmlformats.org/package/2006/relationships"><Relationship Target="../media/image2.png" Type="http://schemas.openxmlformats.org/officeDocument/2006/relationships/image" Id="rId3"></Relationship><Relationship Target="../media/image1.png" Type="http://schemas.openxmlformats.org/officeDocument/2006/relationships/image" Id="rId2"></Relationship><Relationship Target="../slideMasters/slideMaster3.xml" Type="http://schemas.openxmlformats.org/officeDocument/2006/relationships/slideMaster" Id="rId1"></Relationship></Relationships>
</file>

<file path=ppt/slideLayouts/_rels/slideLayout52.xml.rels><?xml version="1.0" encoding="UTF-8" ?><Relationships xmlns="http://schemas.openxmlformats.org/package/2006/relationships"><Relationship Target="../slideMasters/slideMaster3.xml" Type="http://schemas.openxmlformats.org/officeDocument/2006/relationships/slideMaster" Id="rId1"></Relationshi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solidFill>
                  <a:srgbClr val="000000"/>
                </a:solidFill>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8741561-8D79-6932-EA53-CFD3014B4A2E}"/>
              </a:ext>
            </a:extLst>
          </p:cNvPr>
          <p:cNvSpPr>
            <a:spLocks noGrp="1"/>
          </p:cNvSpPr>
          <p:nvPr>
            <p:ph type="title"/>
          </p:nvPr>
        </p:nvSpPr>
        <p:spPr/>
        <p:txBody>
          <a:bodyPr/>
          <a:lstStyle>
            <a:lvl1pPr>
              <a:defRPr>
                <a:solidFill>
                  <a:srgbClr val="000000"/>
                </a:solidFill>
              </a:defRPr>
            </a:lvl1p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565172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1" y="0"/>
            <a:ext cx="1281364"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1269934" y="0"/>
            <a:ext cx="833185"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2102514" y="0"/>
            <a:ext cx="62325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6" name="Rectangle 5">
            <a:extLst>
              <a:ext uri="{FF2B5EF4-FFF2-40B4-BE49-F238E27FC236}">
                <a16:creationId xmlns:a16="http://schemas.microsoft.com/office/drawing/2014/main" id="{8BD3FFAB-8B1E-ADDF-686E-DE4E205D7E13}"/>
              </a:ext>
            </a:extLst>
          </p:cNvPr>
          <p:cNvSpPr/>
          <p:nvPr userDrawn="1"/>
        </p:nvSpPr>
        <p:spPr>
          <a:xfrm>
            <a:off x="2725764" y="0"/>
            <a:ext cx="946623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10" name="Text Placeholder 4">
            <a:extLst>
              <a:ext uri="{FF2B5EF4-FFF2-40B4-BE49-F238E27FC236}">
                <a16:creationId xmlns:a16="http://schemas.microsoft.com/office/drawing/2014/main" id="{62C11BF7-F8BE-0E4B-DBA9-DF201DCCBE07}"/>
              </a:ext>
              <a:ext uri="{C183D7F6-B498-43B3-948B-1728B52AA6E4}">
                <adec:decorative xmlns:adec="http://schemas.microsoft.com/office/drawing/2017/decorative" val="0"/>
              </a:ext>
            </a:extLst>
          </p:cNvPr>
          <p:cNvSpPr>
            <a:spLocks noGrp="1"/>
          </p:cNvSpPr>
          <p:nvPr>
            <p:ph type="body" sz="quarter" idx="11" hasCustomPrompt="1"/>
          </p:nvPr>
        </p:nvSpPr>
        <p:spPr>
          <a:xfrm>
            <a:off x="3013226" y="437274"/>
            <a:ext cx="2880000" cy="2880000"/>
          </a:xfrm>
        </p:spPr>
        <p:txBody>
          <a:bodyPr anchor="t">
            <a:noAutofit/>
          </a:bodyPr>
          <a:lstStyle>
            <a:lvl1pPr algn="l">
              <a:lnSpc>
                <a:spcPct val="80000"/>
              </a:lnSpc>
              <a:spcAft>
                <a:spcPts val="0"/>
              </a:spcAft>
              <a:defRPr sz="19000">
                <a:solidFill>
                  <a:srgbClr val="000000"/>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
        <p:nvSpPr>
          <p:cNvPr id="12" name="Title 1">
            <a:extLst>
              <a:ext uri="{FF2B5EF4-FFF2-40B4-BE49-F238E27FC236}">
                <a16:creationId xmlns:a16="http://schemas.microsoft.com/office/drawing/2014/main" id="{75EFF626-5C28-8958-52AE-803C977BA2CD}"/>
              </a:ext>
            </a:extLst>
          </p:cNvPr>
          <p:cNvSpPr>
            <a:spLocks noGrp="1"/>
          </p:cNvSpPr>
          <p:nvPr>
            <p:ph type="ctrTitle" hasCustomPrompt="1"/>
          </p:nvPr>
        </p:nvSpPr>
        <p:spPr>
          <a:xfrm>
            <a:off x="3013226" y="4475637"/>
            <a:ext cx="8280000" cy="1224000"/>
          </a:xfrm>
          <a:ln>
            <a:noFill/>
          </a:ln>
        </p:spPr>
        <p:txBody>
          <a:bodyPr anchor="t">
            <a:noAutofit/>
          </a:bodyPr>
          <a:lstStyle>
            <a:lvl1pPr algn="l">
              <a:lnSpc>
                <a:spcPct val="90000"/>
              </a:lnSpc>
              <a:defRPr sz="4800">
                <a:solidFill>
                  <a:srgbClr val="000000"/>
                </a:solidFill>
                <a:latin typeface="+mj-lt"/>
              </a:defRPr>
            </a:lvl1pPr>
          </a:lstStyle>
          <a:p>
            <a:r>
              <a:rPr lang="en-AU" noProof="0"/>
              <a:t>Divider title</a:t>
            </a:r>
          </a:p>
        </p:txBody>
      </p:sp>
      <p:pic>
        <p:nvPicPr>
          <p:cNvPr id="14" name="Picture 13" descr="NSW Office for Youth logo">
            <a:extLst>
              <a:ext uri="{FF2B5EF4-FFF2-40B4-BE49-F238E27FC236}">
                <a16:creationId xmlns:a16="http://schemas.microsoft.com/office/drawing/2014/main" id="{1E5AE8D1-D3AF-BD35-B5F3-EEAB6BD21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89816" y="359738"/>
            <a:ext cx="2042184" cy="576000"/>
          </a:xfrm>
          <a:prstGeom prst="rect">
            <a:avLst/>
          </a:prstGeom>
        </p:spPr>
      </p:pic>
      <p:pic>
        <p:nvPicPr>
          <p:cNvPr id="15" name="Picture 14" descr="NSW Government logo">
            <a:extLst>
              <a:ext uri="{FF2B5EF4-FFF2-40B4-BE49-F238E27FC236}">
                <a16:creationId xmlns:a16="http://schemas.microsoft.com/office/drawing/2014/main" id="{28B01AE2-2C7F-9454-0A61-B02726AF6F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0652" y="5796000"/>
            <a:ext cx="529346" cy="576000"/>
          </a:xfrm>
          <a:prstGeom prst="rect">
            <a:avLst/>
          </a:prstGeom>
        </p:spPr>
      </p:pic>
      <p:cxnSp>
        <p:nvCxnSpPr>
          <p:cNvPr id="16" name="Straight Connector 15">
            <a:extLst>
              <a:ext uri="{FF2B5EF4-FFF2-40B4-BE49-F238E27FC236}">
                <a16:creationId xmlns:a16="http://schemas.microsoft.com/office/drawing/2014/main" id="{C5D7F634-27E1-F4D4-42EA-E87F3BB6EB57}"/>
              </a:ext>
              <a:ext uri="{C183D7F6-B498-43B3-948B-1728B52AA6E4}">
                <adec:decorative xmlns:adec="http://schemas.microsoft.com/office/drawing/2017/decorative" val="1"/>
              </a:ext>
            </a:extLst>
          </p:cNvPr>
          <p:cNvCxnSpPr>
            <a:cxnSpLocks/>
          </p:cNvCxnSpPr>
          <p:nvPr userDrawn="1"/>
        </p:nvCxnSpPr>
        <p:spPr>
          <a:xfrm>
            <a:off x="292032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318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1" y="0"/>
            <a:ext cx="1281364"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1269934" y="0"/>
            <a:ext cx="833185"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6" name="Rectangle 5">
            <a:extLst>
              <a:ext uri="{FF2B5EF4-FFF2-40B4-BE49-F238E27FC236}">
                <a16:creationId xmlns:a16="http://schemas.microsoft.com/office/drawing/2014/main" id="{8BD3FFAB-8B1E-ADDF-686E-DE4E205D7E13}"/>
              </a:ext>
            </a:extLst>
          </p:cNvPr>
          <p:cNvSpPr/>
          <p:nvPr userDrawn="1"/>
        </p:nvSpPr>
        <p:spPr>
          <a:xfrm>
            <a:off x="2103119" y="0"/>
            <a:ext cx="1008888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10" name="Text Placeholder 4">
            <a:extLst>
              <a:ext uri="{FF2B5EF4-FFF2-40B4-BE49-F238E27FC236}">
                <a16:creationId xmlns:a16="http://schemas.microsoft.com/office/drawing/2014/main" id="{62C11BF7-F8BE-0E4B-DBA9-DF201DCCBE07}"/>
              </a:ext>
              <a:ext uri="{C183D7F6-B498-43B3-948B-1728B52AA6E4}">
                <adec:decorative xmlns:adec="http://schemas.microsoft.com/office/drawing/2017/decorative" val="0"/>
              </a:ext>
            </a:extLst>
          </p:cNvPr>
          <p:cNvSpPr>
            <a:spLocks noGrp="1"/>
          </p:cNvSpPr>
          <p:nvPr>
            <p:ph type="body" sz="quarter" idx="11" hasCustomPrompt="1"/>
          </p:nvPr>
        </p:nvSpPr>
        <p:spPr>
          <a:xfrm>
            <a:off x="2521736" y="437274"/>
            <a:ext cx="2880000" cy="2880000"/>
          </a:xfrm>
        </p:spPr>
        <p:txBody>
          <a:bodyPr anchor="t">
            <a:noAutofit/>
          </a:bodyPr>
          <a:lstStyle>
            <a:lvl1pPr algn="l">
              <a:lnSpc>
                <a:spcPct val="80000"/>
              </a:lnSpc>
              <a:spcAft>
                <a:spcPts val="0"/>
              </a:spcAft>
              <a:defRPr sz="19000">
                <a:solidFill>
                  <a:srgbClr val="000000"/>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
        <p:nvSpPr>
          <p:cNvPr id="12" name="Title 1">
            <a:extLst>
              <a:ext uri="{FF2B5EF4-FFF2-40B4-BE49-F238E27FC236}">
                <a16:creationId xmlns:a16="http://schemas.microsoft.com/office/drawing/2014/main" id="{75EFF626-5C28-8958-52AE-803C977BA2CD}"/>
              </a:ext>
            </a:extLst>
          </p:cNvPr>
          <p:cNvSpPr>
            <a:spLocks noGrp="1"/>
          </p:cNvSpPr>
          <p:nvPr>
            <p:ph type="ctrTitle" hasCustomPrompt="1"/>
          </p:nvPr>
        </p:nvSpPr>
        <p:spPr>
          <a:xfrm>
            <a:off x="2521736" y="4475637"/>
            <a:ext cx="8280000" cy="1224000"/>
          </a:xfrm>
          <a:ln>
            <a:noFill/>
          </a:ln>
        </p:spPr>
        <p:txBody>
          <a:bodyPr anchor="t">
            <a:noAutofit/>
          </a:bodyPr>
          <a:lstStyle>
            <a:lvl1pPr algn="l">
              <a:lnSpc>
                <a:spcPct val="90000"/>
              </a:lnSpc>
              <a:defRPr sz="4800">
                <a:solidFill>
                  <a:srgbClr val="000000"/>
                </a:solidFill>
                <a:latin typeface="+mj-lt"/>
              </a:defRPr>
            </a:lvl1pPr>
          </a:lstStyle>
          <a:p>
            <a:r>
              <a:rPr lang="en-AU" noProof="0"/>
              <a:t>Divider title</a:t>
            </a:r>
          </a:p>
        </p:txBody>
      </p:sp>
      <p:pic>
        <p:nvPicPr>
          <p:cNvPr id="14" name="Picture 13" descr="NSW Office for Youth logo">
            <a:extLst>
              <a:ext uri="{FF2B5EF4-FFF2-40B4-BE49-F238E27FC236}">
                <a16:creationId xmlns:a16="http://schemas.microsoft.com/office/drawing/2014/main" id="{1E5AE8D1-D3AF-BD35-B5F3-EEAB6BD21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89816" y="359738"/>
            <a:ext cx="2042184" cy="576000"/>
          </a:xfrm>
          <a:prstGeom prst="rect">
            <a:avLst/>
          </a:prstGeom>
        </p:spPr>
      </p:pic>
      <p:pic>
        <p:nvPicPr>
          <p:cNvPr id="15" name="Picture 14" descr="NSW Government logo">
            <a:extLst>
              <a:ext uri="{FF2B5EF4-FFF2-40B4-BE49-F238E27FC236}">
                <a16:creationId xmlns:a16="http://schemas.microsoft.com/office/drawing/2014/main" id="{28B01AE2-2C7F-9454-0A61-B02726AF6F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0652" y="5796000"/>
            <a:ext cx="529346" cy="576000"/>
          </a:xfrm>
          <a:prstGeom prst="rect">
            <a:avLst/>
          </a:prstGeom>
        </p:spPr>
      </p:pic>
      <p:cxnSp>
        <p:nvCxnSpPr>
          <p:cNvPr id="16" name="Straight Connector 15">
            <a:extLst>
              <a:ext uri="{FF2B5EF4-FFF2-40B4-BE49-F238E27FC236}">
                <a16:creationId xmlns:a16="http://schemas.microsoft.com/office/drawing/2014/main" id="{C5D7F634-27E1-F4D4-42EA-E87F3BB6EB57}"/>
              </a:ext>
              <a:ext uri="{C183D7F6-B498-43B3-948B-1728B52AA6E4}">
                <adec:decorative xmlns:adec="http://schemas.microsoft.com/office/drawing/2017/decorative" val="1"/>
              </a:ext>
            </a:extLst>
          </p:cNvPr>
          <p:cNvCxnSpPr>
            <a:cxnSpLocks/>
          </p:cNvCxnSpPr>
          <p:nvPr userDrawn="1"/>
        </p:nvCxnSpPr>
        <p:spPr>
          <a:xfrm>
            <a:off x="242883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103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rgbClr val="4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pic>
        <p:nvPicPr>
          <p:cNvPr id="6" name="Picture 5" descr="NSW Office for Youth logo">
            <a:extLst>
              <a:ext uri="{FF2B5EF4-FFF2-40B4-BE49-F238E27FC236}">
                <a16:creationId xmlns:a16="http://schemas.microsoft.com/office/drawing/2014/main" id="{7E280704-4912-4373-CF9B-3E760253D4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9999" y="359738"/>
            <a:ext cx="2042184" cy="576000"/>
          </a:xfrm>
          <a:prstGeom prst="rect">
            <a:avLst/>
          </a:prstGeom>
        </p:spPr>
      </p:pic>
      <p:pic>
        <p:nvPicPr>
          <p:cNvPr id="10" name="Picture 9" descr="NSW Government logo">
            <a:extLst>
              <a:ext uri="{FF2B5EF4-FFF2-40B4-BE49-F238E27FC236}">
                <a16:creationId xmlns:a16="http://schemas.microsoft.com/office/drawing/2014/main" id="{595E3D34-C6FF-BCE7-2A20-6F4ED64A07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14653" y="359738"/>
            <a:ext cx="529346" cy="576000"/>
          </a:xfrm>
          <a:prstGeom prst="rect">
            <a:avLst/>
          </a:prstGeom>
        </p:spPr>
      </p:pic>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nvPr>
        </p:nvSpPr>
        <p:spPr>
          <a:xfrm>
            <a:off x="540000" y="3960000"/>
            <a:ext cx="8280000" cy="1224000"/>
          </a:xfrm>
          <a:ln>
            <a:noFill/>
          </a:ln>
        </p:spPr>
        <p:txBody>
          <a:bodyPr anchor="t">
            <a:noAutofit/>
          </a:bodyPr>
          <a:lstStyle>
            <a:lvl1pPr algn="l">
              <a:lnSpc>
                <a:spcPct val="90000"/>
              </a:lnSpc>
              <a:defRPr sz="4800">
                <a:solidFill>
                  <a:srgbClr val="000000"/>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292000"/>
            <a:ext cx="8280000" cy="720000"/>
          </a:xfrm>
        </p:spPr>
        <p:txBody>
          <a:bodyPr>
            <a:noAutofit/>
          </a:bodyPr>
          <a:lstStyle>
            <a:lvl1pPr>
              <a:defRPr sz="2000">
                <a:solidFill>
                  <a:srgbClr val="000000"/>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360000"/>
            <a:ext cx="2880000" cy="2880000"/>
          </a:xfrm>
        </p:spPr>
        <p:txBody>
          <a:bodyPr anchor="t">
            <a:noAutofit/>
          </a:bodyPr>
          <a:lstStyle>
            <a:lvl1pPr algn="l">
              <a:lnSpc>
                <a:spcPct val="80000"/>
              </a:lnSpc>
              <a:spcAft>
                <a:spcPts val="0"/>
              </a:spcAft>
              <a:defRPr sz="19000">
                <a:solidFill>
                  <a:srgbClr val="000000"/>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pic>
        <p:nvPicPr>
          <p:cNvPr id="3" name="Picture 2" descr="NSW Office for Youth logo">
            <a:extLst>
              <a:ext uri="{FF2B5EF4-FFF2-40B4-BE49-F238E27FC236}">
                <a16:creationId xmlns:a16="http://schemas.microsoft.com/office/drawing/2014/main" id="{8F9A2F17-F369-2355-B245-C2D4C620B8C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89816" y="359738"/>
            <a:ext cx="2042184" cy="576000"/>
          </a:xfrm>
          <a:prstGeom prst="rect">
            <a:avLst/>
          </a:prstGeom>
        </p:spPr>
      </p:pic>
      <p:pic>
        <p:nvPicPr>
          <p:cNvPr id="7" name="Picture 6" descr="NSW Government logo">
            <a:extLst>
              <a:ext uri="{FF2B5EF4-FFF2-40B4-BE49-F238E27FC236}">
                <a16:creationId xmlns:a16="http://schemas.microsoft.com/office/drawing/2014/main" id="{73F23A90-D54A-BA71-28C5-87B4798500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0652" y="5796000"/>
            <a:ext cx="529346" cy="576000"/>
          </a:xfrm>
          <a:prstGeom prst="rect">
            <a:avLst/>
          </a:prstGeom>
        </p:spPr>
      </p:pic>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6408000" cy="1008000"/>
          </a:xfrm>
        </p:spPr>
        <p:txBody>
          <a:bodyPr/>
          <a:lstStyle>
            <a:lvl1pPr>
              <a:defRPr>
                <a:solidFill>
                  <a:srgbClr val="000000"/>
                </a:solidFill>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solidFill>
                  <a:schemeClr val="accent1"/>
                </a:solidFill>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solidFill>
                  <a:srgbClr val="000000"/>
                </a:solidFill>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solidFill>
                  <a:srgbClr val="000000"/>
                </a:solidFill>
              </a:defRPr>
            </a:lvl1pPr>
            <a:lvl2pPr>
              <a:defRPr sz="1800">
                <a:solidFill>
                  <a:srgbClr val="000000"/>
                </a:solidFill>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solidFill>
                  <a:srgbClr val="000000"/>
                </a:solidFill>
                <a:latin typeface="+mn-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0163793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89BE3-AE17-9782-2178-88D3A6B4F006}"/>
              </a:ext>
            </a:extLst>
          </p:cNvPr>
          <p:cNvSpPr>
            <a:spLocks noGrp="1"/>
          </p:cNvSpPr>
          <p:nvPr>
            <p:ph type="title"/>
          </p:nvPr>
        </p:nvSpPr>
        <p:spPr/>
        <p:txBody>
          <a:bodyPr/>
          <a:lstStyle>
            <a:lvl1pPr>
              <a:defRPr>
                <a:solidFill>
                  <a:srgbClr val="000000"/>
                </a:solidFill>
              </a:defRPr>
            </a:lvl1p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solidFill>
                  <a:srgbClr val="000000"/>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3EBF-BA14-CD93-53F0-920C52EB26EC}"/>
              </a:ext>
            </a:extLst>
          </p:cNvPr>
          <p:cNvSpPr>
            <a:spLocks noGrp="1"/>
          </p:cNvSpPr>
          <p:nvPr>
            <p:ph type="title"/>
          </p:nvPr>
        </p:nvSpPr>
        <p:spPr/>
        <p:txBody>
          <a:bodyPr/>
          <a:lstStyle>
            <a:lvl1pPr>
              <a:defRPr>
                <a:solidFill>
                  <a:srgbClr val="000000"/>
                </a:solidFill>
              </a:defRPr>
            </a:lvl1p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solidFill>
                  <a:srgbClr val="000000"/>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05BDD8-BD3E-B824-856C-44B9EE5BBE7B}"/>
              </a:ext>
            </a:extLst>
          </p:cNvPr>
          <p:cNvSpPr>
            <a:spLocks noGrp="1"/>
          </p:cNvSpPr>
          <p:nvPr>
            <p:ph type="title"/>
          </p:nvPr>
        </p:nvSpPr>
        <p:spPr/>
        <p:txBody>
          <a:bodyPr/>
          <a:lstStyle>
            <a:lvl1pPr>
              <a:defRPr>
                <a:solidFill>
                  <a:srgbClr val="000000"/>
                </a:solidFill>
              </a:defRPr>
            </a:lvl1p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rgbClr val="000000"/>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solidFill>
                  <a:schemeClr val="accent1"/>
                </a:solidFill>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250978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solidFill>
                  <a:schemeClr val="accent1"/>
                </a:solidFill>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1493817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39999" y="360000"/>
            <a:ext cx="11303993" cy="1008000"/>
          </a:xfrm>
        </p:spPr>
        <p:txBody>
          <a:bodyPr/>
          <a:lstStyle>
            <a:lvl1pPr>
              <a:defRPr>
                <a:solidFill>
                  <a:srgbClr val="000000"/>
                </a:solidFill>
              </a:defRPr>
            </a:lvl1p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solidFill>
                  <a:schemeClr val="accent1"/>
                </a:solidFill>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63696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39999" y="360000"/>
            <a:ext cx="11303995" cy="1008000"/>
          </a:xfrm>
        </p:spPr>
        <p:txBody>
          <a:bodyPr/>
          <a:lstStyle>
            <a:lvl1pPr>
              <a:defRPr>
                <a:solidFill>
                  <a:srgbClr val="000000"/>
                </a:solidFill>
              </a:defRPr>
            </a:lvl1p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solidFill>
                  <a:schemeClr val="accent1"/>
                </a:solidFill>
                <a:latin typeface="Public Sans SemiBold" pitchFamily="2" charset="0"/>
              </a:defRPr>
            </a:lvl1pPr>
            <a:lvl2pPr>
              <a:lnSpc>
                <a:spcPct val="100000"/>
              </a:lnSpc>
              <a:spcAft>
                <a:spcPts val="0"/>
              </a:spcAft>
              <a:defRPr sz="1800" b="0">
                <a:solidFill>
                  <a:schemeClr val="accent1"/>
                </a:solidFill>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accent1"/>
                </a:solidFill>
                <a:latin typeface="Public Sans SemiBold" pitchFamily="2" charset="0"/>
                <a:ea typeface="+mn-ea"/>
                <a:cs typeface="+mn-cs"/>
              </a:defRPr>
            </a:lvl1pPr>
            <a:lvl2pPr>
              <a:lnSpc>
                <a:spcPct val="100000"/>
              </a:lnSpc>
              <a:spcAft>
                <a:spcPts val="0"/>
              </a:spcAft>
              <a:defRPr sz="1800" b="0">
                <a:solidFill>
                  <a:schemeClr val="accent1"/>
                </a:solidFill>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125962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a:xfrm>
            <a:off x="360000" y="360000"/>
            <a:ext cx="11484000" cy="1008000"/>
          </a:xfrm>
        </p:spPr>
        <p:txBody>
          <a:bodyPr/>
          <a:lstStyle>
            <a:lvl1pPr>
              <a:defRPr>
                <a:solidFill>
                  <a:srgbClr val="000000"/>
                </a:solidFill>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30397023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 multi-content">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9720000" cy="1008000"/>
          </a:xfrm>
        </p:spPr>
        <p:txBody>
          <a:bodyPr/>
          <a:lstStyle>
            <a:lvl1pPr>
              <a:defRPr>
                <a:solidFill>
                  <a:srgbClr val="000000"/>
                </a:solidFill>
              </a:defRPr>
            </a:lvl1pPr>
          </a:lstStyle>
          <a:p>
            <a:r>
              <a:rPr lang="en-GB" noProof="0"/>
              <a:t>Click to edit Master title style</a:t>
            </a:r>
          </a:p>
        </p:txBody>
      </p:sp>
      <p:sp>
        <p:nvSpPr>
          <p:cNvPr id="4" name="Content Placeholder 2">
            <a:extLst>
              <a:ext uri="{FF2B5EF4-FFF2-40B4-BE49-F238E27FC236}">
                <a16:creationId xmlns:a16="http://schemas.microsoft.com/office/drawing/2014/main" id="{F04479A8-A8AC-D829-0FE2-7710F58A97FE}"/>
              </a:ext>
            </a:extLst>
          </p:cNvPr>
          <p:cNvSpPr>
            <a:spLocks noGrp="1"/>
          </p:cNvSpPr>
          <p:nvPr>
            <p:ph idx="20"/>
          </p:nvPr>
        </p:nvSpPr>
        <p:spPr>
          <a:xfrm>
            <a:off x="348000" y="1368000"/>
            <a:ext cx="5613159" cy="2978330"/>
          </a:xfrm>
          <a:solidFill>
            <a:schemeClr val="accent1"/>
          </a:solidFill>
        </p:spPr>
        <p:txBody>
          <a:bodyPr lIns="180000" tIns="180000" rIns="180000" bIns="180000" numCol="1" spcCol="360000"/>
          <a:lstStyle>
            <a:lvl1pPr>
              <a:defRPr sz="20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Content Placeholder 2">
            <a:extLst>
              <a:ext uri="{FF2B5EF4-FFF2-40B4-BE49-F238E27FC236}">
                <a16:creationId xmlns:a16="http://schemas.microsoft.com/office/drawing/2014/main" id="{52130F70-CC58-F7AF-1077-0E048A61B0B0}"/>
              </a:ext>
            </a:extLst>
          </p:cNvPr>
          <p:cNvSpPr>
            <a:spLocks noGrp="1"/>
          </p:cNvSpPr>
          <p:nvPr>
            <p:ph idx="21"/>
          </p:nvPr>
        </p:nvSpPr>
        <p:spPr>
          <a:xfrm>
            <a:off x="5961159" y="1368000"/>
            <a:ext cx="3038841" cy="2978330"/>
          </a:xfrm>
          <a:solidFill>
            <a:schemeClr val="accent2"/>
          </a:solidFill>
        </p:spPr>
        <p:txBody>
          <a:bodyPr lIns="180000" tIns="180000" rIns="180000" bIns="180000" numCol="1" spcCol="360000"/>
          <a:lstStyle>
            <a:lvl1pPr>
              <a:defRPr sz="20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4" name="Content Placeholder 2">
            <a:extLst>
              <a:ext uri="{FF2B5EF4-FFF2-40B4-BE49-F238E27FC236}">
                <a16:creationId xmlns:a16="http://schemas.microsoft.com/office/drawing/2014/main" id="{AC049BBB-ECC0-7817-8094-6156040D03CE}"/>
              </a:ext>
            </a:extLst>
          </p:cNvPr>
          <p:cNvSpPr>
            <a:spLocks noGrp="1"/>
          </p:cNvSpPr>
          <p:nvPr>
            <p:ph idx="22"/>
          </p:nvPr>
        </p:nvSpPr>
        <p:spPr>
          <a:xfrm>
            <a:off x="9000001" y="1368000"/>
            <a:ext cx="2844000" cy="2978330"/>
          </a:xfrm>
          <a:solidFill>
            <a:schemeClr val="accent3"/>
          </a:solidFill>
        </p:spPr>
        <p:txBody>
          <a:bodyPr lIns="180000" tIns="180000" rIns="180000" bIns="180000" numCol="1" spcCol="360000"/>
          <a:lstStyle>
            <a:lvl1pPr>
              <a:defRPr sz="20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Content Placeholder 2"/>
          <p:cNvSpPr>
            <a:spLocks noGrp="1"/>
          </p:cNvSpPr>
          <p:nvPr>
            <p:ph idx="1"/>
          </p:nvPr>
        </p:nvSpPr>
        <p:spPr>
          <a:xfrm>
            <a:off x="359999" y="4500050"/>
            <a:ext cx="5436000" cy="1620000"/>
          </a:xfrm>
        </p:spPr>
        <p:txBody>
          <a:bodyPr numCol="1" spcCol="360000"/>
          <a:lstStyle>
            <a:lvl1pPr>
              <a:defRPr sz="2000"/>
            </a:lvl1pPr>
            <a:lvl2pPr>
              <a:defRPr sz="1600"/>
            </a:lvl2pPr>
            <a:lvl3pPr>
              <a:defRPr sz="1600"/>
            </a:lvl3pPr>
            <a:lvl4pPr>
              <a:defRPr sz="1600"/>
            </a:lvl4pPr>
            <a:lvl5pPr>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cxnSp>
        <p:nvCxnSpPr>
          <p:cNvPr id="17" name="Straight Connector 16">
            <a:extLst>
              <a:ext uri="{FF2B5EF4-FFF2-40B4-BE49-F238E27FC236}">
                <a16:creationId xmlns:a16="http://schemas.microsoft.com/office/drawing/2014/main" id="{14604199-A74E-4466-96D1-952EAAA59CC2}"/>
              </a:ext>
              <a:ext uri="{C183D7F6-B498-43B3-948B-1728B52AA6E4}">
                <adec:decorative xmlns:adec="http://schemas.microsoft.com/office/drawing/2017/decorative" val="1"/>
              </a:ext>
            </a:extLst>
          </p:cNvPr>
          <p:cNvCxnSpPr>
            <a:cxnSpLocks/>
          </p:cNvCxnSpPr>
          <p:nvPr userDrawn="1"/>
        </p:nvCxnSpPr>
        <p:spPr>
          <a:xfrm>
            <a:off x="5976000" y="4500050"/>
            <a:ext cx="0" cy="16200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83747F58-96E7-4D0E-9BC3-D06A65B8654C}"/>
              </a:ext>
            </a:extLst>
          </p:cNvPr>
          <p:cNvSpPr>
            <a:spLocks noGrp="1"/>
          </p:cNvSpPr>
          <p:nvPr>
            <p:ph idx="14"/>
          </p:nvPr>
        </p:nvSpPr>
        <p:spPr>
          <a:xfrm>
            <a:off x="6084000" y="4500050"/>
            <a:ext cx="2736000" cy="1620000"/>
          </a:xfrm>
        </p:spPr>
        <p:txBody>
          <a:bodyPr numCol="1" spcCol="360000"/>
          <a:lstStyle>
            <a:lvl1pPr>
              <a:defRPr sz="2000"/>
            </a:lvl1pPr>
            <a:lvl2pPr>
              <a:defRPr sz="1600"/>
            </a:lvl2pPr>
            <a:lvl3pPr>
              <a:defRPr sz="1600"/>
            </a:lvl3pPr>
            <a:lvl4pPr>
              <a:defRPr sz="1600"/>
            </a:lvl4pPr>
            <a:lvl5pPr>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cxnSp>
        <p:nvCxnSpPr>
          <p:cNvPr id="19" name="Straight Connector 18">
            <a:extLst>
              <a:ext uri="{FF2B5EF4-FFF2-40B4-BE49-F238E27FC236}">
                <a16:creationId xmlns:a16="http://schemas.microsoft.com/office/drawing/2014/main" id="{981AEED9-0A54-420F-8AA0-BE0677D9C467}"/>
              </a:ext>
              <a:ext uri="{C183D7F6-B498-43B3-948B-1728B52AA6E4}">
                <adec:decorative xmlns:adec="http://schemas.microsoft.com/office/drawing/2017/decorative" val="1"/>
              </a:ext>
            </a:extLst>
          </p:cNvPr>
          <p:cNvCxnSpPr>
            <a:cxnSpLocks/>
          </p:cNvCxnSpPr>
          <p:nvPr userDrawn="1"/>
        </p:nvCxnSpPr>
        <p:spPr>
          <a:xfrm>
            <a:off x="9000000" y="4500050"/>
            <a:ext cx="0" cy="16200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A4054479-0F37-44F9-85E6-87E4BD6C7512}"/>
              </a:ext>
            </a:extLst>
          </p:cNvPr>
          <p:cNvSpPr>
            <a:spLocks noGrp="1"/>
          </p:cNvSpPr>
          <p:nvPr>
            <p:ph idx="15"/>
          </p:nvPr>
        </p:nvSpPr>
        <p:spPr>
          <a:xfrm>
            <a:off x="9108000" y="4500050"/>
            <a:ext cx="2723995" cy="1620000"/>
          </a:xfrm>
        </p:spPr>
        <p:txBody>
          <a:bodyPr numCol="1" spcCol="360000"/>
          <a:lstStyle>
            <a:lvl1pPr>
              <a:defRPr sz="2000"/>
            </a:lvl1pPr>
            <a:lvl2pPr>
              <a:defRPr sz="1600"/>
            </a:lvl2pPr>
            <a:lvl3pPr>
              <a:defRPr sz="1600"/>
            </a:lvl3pPr>
            <a:lvl4pPr>
              <a:defRPr sz="1600"/>
            </a:lvl4pPr>
            <a:lvl5pPr>
              <a:defRPr sz="16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p:txBody>
      </p:sp>
      <p:sp>
        <p:nvSpPr>
          <p:cNvPr id="6" name="Slide Number Placeholder 5"/>
          <p:cNvSpPr>
            <a:spLocks noGrp="1"/>
          </p:cNvSpPr>
          <p:nvPr>
            <p:ph type="sldNum" sz="quarter" idx="12"/>
          </p:nvPr>
        </p:nvSpPr>
        <p:spPr/>
        <p:txBody>
          <a:bodyPr/>
          <a:lstStyle/>
          <a:p>
            <a:fld id="{10A01DC5-1685-4615-8240-15192985C6A2}" type="slidenum">
              <a:rPr lang="en-GB" noProof="0" smtClean="0"/>
              <a:t>‹#›</a:t>
            </a:fld>
            <a:endParaRPr lang="en-GB" noProof="0"/>
          </a:p>
        </p:txBody>
      </p:sp>
    </p:spTree>
    <p:extLst>
      <p:ext uri="{BB962C8B-B14F-4D97-AF65-F5344CB8AC3E}">
        <p14:creationId xmlns:p14="http://schemas.microsoft.com/office/powerpoint/2010/main" val="23968531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solidFill>
                  <a:srgbClr val="000000"/>
                </a:solidFill>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467940196"/>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8741561-8D79-6932-EA53-CFD3014B4A2E}"/>
              </a:ext>
            </a:extLst>
          </p:cNvPr>
          <p:cNvSpPr>
            <a:spLocks noGrp="1"/>
          </p:cNvSpPr>
          <p:nvPr>
            <p:ph type="title"/>
          </p:nvPr>
        </p:nvSpPr>
        <p:spPr/>
        <p:txBody>
          <a:bodyPr/>
          <a:lstStyle>
            <a:lvl1pPr>
              <a:defRPr>
                <a:solidFill>
                  <a:srgbClr val="000000"/>
                </a:solidFill>
              </a:defRPr>
            </a:lvl1p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215281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046419085"/>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399999" y="360000"/>
            <a:ext cx="6407999" cy="1008000"/>
          </a:xfrm>
        </p:spPr>
        <p:txBody>
          <a:bodyPr/>
          <a:lstStyle>
            <a:lvl1pPr>
              <a:defRPr>
                <a:solidFill>
                  <a:srgbClr val="000000"/>
                </a:solidFill>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rgbClr val="000000"/>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solidFill>
                  <a:schemeClr val="accent1"/>
                </a:solidFill>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024540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rgbClr val="46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pic>
        <p:nvPicPr>
          <p:cNvPr id="6" name="Picture 5" descr="NSW Office for Youth logo">
            <a:extLst>
              <a:ext uri="{FF2B5EF4-FFF2-40B4-BE49-F238E27FC236}">
                <a16:creationId xmlns:a16="http://schemas.microsoft.com/office/drawing/2014/main" id="{7E280704-4912-4373-CF9B-3E760253D4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9999" y="359738"/>
            <a:ext cx="2042184" cy="576000"/>
          </a:xfrm>
          <a:prstGeom prst="rect">
            <a:avLst/>
          </a:prstGeom>
        </p:spPr>
      </p:pic>
      <p:pic>
        <p:nvPicPr>
          <p:cNvPr id="10" name="Picture 9" descr="NSW Government logo">
            <a:extLst>
              <a:ext uri="{FF2B5EF4-FFF2-40B4-BE49-F238E27FC236}">
                <a16:creationId xmlns:a16="http://schemas.microsoft.com/office/drawing/2014/main" id="{595E3D34-C6FF-BCE7-2A20-6F4ED64A07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14653" y="359738"/>
            <a:ext cx="529346" cy="576000"/>
          </a:xfrm>
          <a:prstGeom prst="rect">
            <a:avLst/>
          </a:prstGeom>
        </p:spPr>
      </p:pic>
    </p:spTree>
    <p:extLst>
      <p:ext uri="{BB962C8B-B14F-4D97-AF65-F5344CB8AC3E}">
        <p14:creationId xmlns:p14="http://schemas.microsoft.com/office/powerpoint/2010/main" val="35400494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nvPr>
        </p:nvSpPr>
        <p:spPr>
          <a:xfrm>
            <a:off x="540000" y="3960000"/>
            <a:ext cx="8280000" cy="1224000"/>
          </a:xfrm>
          <a:ln>
            <a:noFill/>
          </a:ln>
        </p:spPr>
        <p:txBody>
          <a:bodyPr anchor="t">
            <a:noAutofit/>
          </a:bodyPr>
          <a:lstStyle>
            <a:lvl1pPr algn="l">
              <a:lnSpc>
                <a:spcPct val="90000"/>
              </a:lnSpc>
              <a:defRPr sz="4800">
                <a:solidFill>
                  <a:srgbClr val="000000"/>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292000"/>
            <a:ext cx="8280000" cy="720000"/>
          </a:xfrm>
        </p:spPr>
        <p:txBody>
          <a:bodyPr>
            <a:noAutofit/>
          </a:bodyPr>
          <a:lstStyle>
            <a:lvl1pPr>
              <a:defRPr sz="2000">
                <a:solidFill>
                  <a:srgbClr val="000000"/>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360000"/>
            <a:ext cx="2880000" cy="2880000"/>
          </a:xfrm>
        </p:spPr>
        <p:txBody>
          <a:bodyPr anchor="t">
            <a:noAutofit/>
          </a:bodyPr>
          <a:lstStyle>
            <a:lvl1pPr algn="l">
              <a:lnSpc>
                <a:spcPct val="80000"/>
              </a:lnSpc>
              <a:spcAft>
                <a:spcPts val="0"/>
              </a:spcAft>
              <a:defRPr sz="19000">
                <a:solidFill>
                  <a:srgbClr val="000000"/>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pic>
        <p:nvPicPr>
          <p:cNvPr id="3" name="Picture 2" descr="NSW Office for Youth logo">
            <a:extLst>
              <a:ext uri="{FF2B5EF4-FFF2-40B4-BE49-F238E27FC236}">
                <a16:creationId xmlns:a16="http://schemas.microsoft.com/office/drawing/2014/main" id="{8F9A2F17-F369-2355-B245-C2D4C620B8C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89816" y="359738"/>
            <a:ext cx="2042184" cy="576000"/>
          </a:xfrm>
          <a:prstGeom prst="rect">
            <a:avLst/>
          </a:prstGeom>
        </p:spPr>
      </p:pic>
      <p:pic>
        <p:nvPicPr>
          <p:cNvPr id="7" name="Picture 6" descr="NSW Government logo">
            <a:extLst>
              <a:ext uri="{FF2B5EF4-FFF2-40B4-BE49-F238E27FC236}">
                <a16:creationId xmlns:a16="http://schemas.microsoft.com/office/drawing/2014/main" id="{73F23A90-D54A-BA71-28C5-87B4798500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0652" y="5796000"/>
            <a:ext cx="529346" cy="576000"/>
          </a:xfrm>
          <a:prstGeom prst="rect">
            <a:avLst/>
          </a:prstGeom>
        </p:spPr>
      </p:pic>
    </p:spTree>
    <p:extLst>
      <p:ext uri="{BB962C8B-B14F-4D97-AF65-F5344CB8AC3E}">
        <p14:creationId xmlns:p14="http://schemas.microsoft.com/office/powerpoint/2010/main" val="3124217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6408000" cy="1008000"/>
          </a:xfrm>
        </p:spPr>
        <p:txBody>
          <a:bodyPr/>
          <a:lstStyle>
            <a:lvl1pPr>
              <a:defRPr>
                <a:solidFill>
                  <a:srgbClr val="000000"/>
                </a:solidFill>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solidFill>
                  <a:schemeClr val="accent1"/>
                </a:solidFill>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9100595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solidFill>
                  <a:srgbClr val="000000"/>
                </a:solidFill>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solidFill>
                  <a:srgbClr val="000000"/>
                </a:solidFill>
              </a:defRPr>
            </a:lvl1pPr>
            <a:lvl2pPr>
              <a:defRPr sz="1800">
                <a:solidFill>
                  <a:srgbClr val="000000"/>
                </a:solidFill>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546998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solidFill>
                  <a:srgbClr val="000000"/>
                </a:solidFill>
                <a:latin typeface="+mn-lt"/>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58743849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63840206"/>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174720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2766572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89BE3-AE17-9782-2178-88D3A6B4F006}"/>
              </a:ext>
            </a:extLst>
          </p:cNvPr>
          <p:cNvSpPr>
            <a:spLocks noGrp="1"/>
          </p:cNvSpPr>
          <p:nvPr>
            <p:ph type="title"/>
          </p:nvPr>
        </p:nvSpPr>
        <p:spPr/>
        <p:txBody>
          <a:bodyPr/>
          <a:lstStyle>
            <a:lvl1pPr>
              <a:defRPr>
                <a:solidFill>
                  <a:srgbClr val="000000"/>
                </a:solidFill>
              </a:defRPr>
            </a:lvl1p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solidFill>
                  <a:srgbClr val="000000"/>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827053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3EBF-BA14-CD93-53F0-920C52EB26EC}"/>
              </a:ext>
            </a:extLst>
          </p:cNvPr>
          <p:cNvSpPr>
            <a:spLocks noGrp="1"/>
          </p:cNvSpPr>
          <p:nvPr>
            <p:ph type="title"/>
          </p:nvPr>
        </p:nvSpPr>
        <p:spPr/>
        <p:txBody>
          <a:bodyPr/>
          <a:lstStyle>
            <a:lvl1pPr>
              <a:defRPr>
                <a:solidFill>
                  <a:srgbClr val="000000"/>
                </a:solidFill>
              </a:defRPr>
            </a:lvl1p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solidFill>
                  <a:srgbClr val="000000"/>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157620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05BDD8-BD3E-B824-856C-44B9EE5BBE7B}"/>
              </a:ext>
            </a:extLst>
          </p:cNvPr>
          <p:cNvSpPr>
            <a:spLocks noGrp="1"/>
          </p:cNvSpPr>
          <p:nvPr>
            <p:ph type="title"/>
          </p:nvPr>
        </p:nvSpPr>
        <p:spPr/>
        <p:txBody>
          <a:bodyPr/>
          <a:lstStyle>
            <a:lvl1pPr>
              <a:defRPr>
                <a:solidFill>
                  <a:srgbClr val="000000"/>
                </a:solidFill>
              </a:defRPr>
            </a:lvl1p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rgbClr val="000000"/>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10754311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solidFill>
                  <a:schemeClr val="accent1"/>
                </a:solidFill>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4116860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solidFill>
                  <a:schemeClr val="accent1"/>
                </a:solidFill>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762881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39999" y="360000"/>
            <a:ext cx="11303993" cy="1008000"/>
          </a:xfrm>
        </p:spPr>
        <p:txBody>
          <a:bodyPr/>
          <a:lstStyle>
            <a:lvl1pPr>
              <a:defRPr>
                <a:solidFill>
                  <a:srgbClr val="000000"/>
                </a:solidFill>
              </a:defRPr>
            </a:lvl1p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solidFill>
                  <a:schemeClr val="accent1"/>
                </a:solidFill>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8230655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39999" y="360000"/>
            <a:ext cx="11303995" cy="1008000"/>
          </a:xfrm>
        </p:spPr>
        <p:txBody>
          <a:bodyPr/>
          <a:lstStyle>
            <a:lvl1pPr>
              <a:defRPr>
                <a:solidFill>
                  <a:srgbClr val="000000"/>
                </a:solidFill>
              </a:defRPr>
            </a:lvl1p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solidFill>
                  <a:schemeClr val="accent1"/>
                </a:solidFill>
                <a:latin typeface="Public Sans SemiBold" pitchFamily="2" charset="0"/>
              </a:defRPr>
            </a:lvl1pPr>
            <a:lvl2pPr>
              <a:lnSpc>
                <a:spcPct val="100000"/>
              </a:lnSpc>
              <a:spcAft>
                <a:spcPts val="0"/>
              </a:spcAft>
              <a:defRPr sz="1800" b="0">
                <a:solidFill>
                  <a:schemeClr val="accent1"/>
                </a:solidFill>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accent1"/>
                </a:solidFill>
                <a:latin typeface="Public Sans SemiBold" pitchFamily="2" charset="0"/>
                <a:ea typeface="+mn-ea"/>
                <a:cs typeface="+mn-cs"/>
              </a:defRPr>
            </a:lvl1pPr>
            <a:lvl2pPr>
              <a:lnSpc>
                <a:spcPct val="100000"/>
              </a:lnSpc>
              <a:spcAft>
                <a:spcPts val="0"/>
              </a:spcAft>
              <a:defRPr sz="1800" b="0">
                <a:solidFill>
                  <a:schemeClr val="accent1"/>
                </a:solidFill>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755209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a:xfrm>
            <a:off x="360000" y="360000"/>
            <a:ext cx="11484000" cy="1008000"/>
          </a:xfrm>
        </p:spPr>
        <p:txBody>
          <a:bodyPr/>
          <a:lstStyle>
            <a:lvl1pPr>
              <a:defRPr>
                <a:solidFill>
                  <a:srgbClr val="000000"/>
                </a:solidFill>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731181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4946701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752012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98C43-B0B0-393E-2911-13D0E9B79C9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E66DF14-B9F3-42E3-848E-47F34E1F3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EDC25B9-0AEA-3838-89D3-A8F288E98F87}"/>
              </a:ext>
            </a:extLst>
          </p:cNvPr>
          <p:cNvSpPr>
            <a:spLocks noGrp="1"/>
          </p:cNvSpPr>
          <p:nvPr>
            <p:ph type="dt" sz="half" idx="10"/>
          </p:nvPr>
        </p:nvSpPr>
        <p:spPr/>
        <p:txBody>
          <a:bodyPr/>
          <a:lstStyle/>
          <a:p>
            <a:fld id="{AE567B63-DCCF-4C12-959E-2DC641DC6106}" type="datetimeFigureOut">
              <a:rPr lang="en-AU" smtClean="0"/>
              <a:t>11/10/2026</a:t>
            </a:fld>
            <a:endParaRPr lang="en-AU"/>
          </a:p>
        </p:txBody>
      </p:sp>
      <p:sp>
        <p:nvSpPr>
          <p:cNvPr id="5" name="Footer Placeholder 4">
            <a:extLst>
              <a:ext uri="{FF2B5EF4-FFF2-40B4-BE49-F238E27FC236}">
                <a16:creationId xmlns:a16="http://schemas.microsoft.com/office/drawing/2014/main" id="{C8856D0E-C9C9-C8AF-43F0-041DFC2EC1C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8FD3870-32D7-8A34-D233-541A51449F8A}"/>
              </a:ext>
            </a:extLst>
          </p:cNvPr>
          <p:cNvSpPr>
            <a:spLocks noGrp="1"/>
          </p:cNvSpPr>
          <p:nvPr>
            <p:ph type="sldNum" sz="quarter" idx="12"/>
          </p:nvPr>
        </p:nvSpPr>
        <p:spPr/>
        <p:txBody>
          <a:bodyPr/>
          <a:lstStyle/>
          <a:p>
            <a:fld id="{34D0BC79-C6F0-4328-A3AB-4D6A1B3D3338}" type="slidenum">
              <a:rPr lang="en-AU" smtClean="0"/>
              <a:t>‹#›</a:t>
            </a:fld>
            <a:endParaRPr lang="en-AU"/>
          </a:p>
        </p:txBody>
      </p:sp>
    </p:spTree>
    <p:extLst>
      <p:ext uri="{BB962C8B-B14F-4D97-AF65-F5344CB8AC3E}">
        <p14:creationId xmlns:p14="http://schemas.microsoft.com/office/powerpoint/2010/main" val="29456147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Bk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0F1629-5DF6-EB5A-2AC4-09A593BE2D9A}"/>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3" name="Title 1">
            <a:extLst>
              <a:ext uri="{FF2B5EF4-FFF2-40B4-BE49-F238E27FC236}">
                <a16:creationId xmlns:a16="http://schemas.microsoft.com/office/drawing/2014/main" id="{DA2AC465-BF32-9AF8-5004-3076119695EA}"/>
              </a:ext>
            </a:extLst>
          </p:cNvPr>
          <p:cNvSpPr>
            <a:spLocks noGrp="1"/>
          </p:cNvSpPr>
          <p:nvPr>
            <p:ph type="title"/>
          </p:nvPr>
        </p:nvSpPr>
        <p:spPr>
          <a:xfrm>
            <a:off x="360000" y="360000"/>
            <a:ext cx="10080000" cy="1008000"/>
          </a:xfrm>
        </p:spPr>
        <p:txBody>
          <a:bodyPr/>
          <a:lstStyle>
            <a:lvl1pPr>
              <a:defRPr>
                <a:solidFill>
                  <a:srgbClr val="000000"/>
                </a:solidFill>
                <a:latin typeface="Public Sans ExtraBold" pitchFamily="2" charset="0"/>
              </a:defRPr>
            </a:lvl1pPr>
          </a:lstStyle>
          <a:p>
            <a:r>
              <a:rPr lang="en-GB" noProof="0"/>
              <a:t>Click to edit Master title style</a:t>
            </a:r>
            <a:endParaRPr lang="en-AU" noProof="0"/>
          </a:p>
        </p:txBody>
      </p:sp>
      <p:sp>
        <p:nvSpPr>
          <p:cNvPr id="4" name="Text Placeholder 3">
            <a:extLst>
              <a:ext uri="{FF2B5EF4-FFF2-40B4-BE49-F238E27FC236}">
                <a16:creationId xmlns:a16="http://schemas.microsoft.com/office/drawing/2014/main" id="{30673F15-CB80-9FA1-E275-BDC80C932C43}"/>
              </a:ext>
            </a:extLst>
          </p:cNvPr>
          <p:cNvSpPr>
            <a:spLocks noGrp="1"/>
          </p:cNvSpPr>
          <p:nvPr>
            <p:ph type="body" sz="quarter" idx="22"/>
          </p:nvPr>
        </p:nvSpPr>
        <p:spPr>
          <a:xfrm>
            <a:off x="360363" y="1911350"/>
            <a:ext cx="11599862" cy="749300"/>
          </a:xfrm>
        </p:spPr>
        <p:txBody>
          <a:bodyPr/>
          <a:lstStyle/>
          <a:p>
            <a:pPr lvl="0"/>
            <a:r>
              <a:rPr lang="en-GB"/>
              <a:t>Click to edit Master text styles</a:t>
            </a:r>
          </a:p>
        </p:txBody>
      </p:sp>
      <p:sp>
        <p:nvSpPr>
          <p:cNvPr id="3" name="Slide Number Placeholder 5">
            <a:extLst>
              <a:ext uri="{FF2B5EF4-FFF2-40B4-BE49-F238E27FC236}">
                <a16:creationId xmlns:a16="http://schemas.microsoft.com/office/drawing/2014/main" id="{A6284547-29E3-BE0F-3AC6-50EE84FF60EA}"/>
              </a:ext>
            </a:extLst>
          </p:cNvPr>
          <p:cNvSpPr>
            <a:spLocks noGrp="1"/>
          </p:cNvSpPr>
          <p:nvPr>
            <p:ph type="sldNum" sz="quarter" idx="10"/>
          </p:nvPr>
        </p:nvSpPr>
        <p:spPr>
          <a:xfrm>
            <a:off x="11124000" y="6516000"/>
            <a:ext cx="720000" cy="180000"/>
          </a:xfrm>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665535209"/>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96">
          <p15:clr>
            <a:srgbClr val="5ACBF0"/>
          </p15:clr>
        </p15:guide>
        <p15:guide id="6" pos="2064">
          <p15:clr>
            <a:srgbClr val="5ACBF0"/>
          </p15:clr>
        </p15:guide>
        <p15:guide id="7" pos="1776">
          <p15:clr>
            <a:srgbClr val="5ACBF0"/>
          </p15:clr>
        </p15:guide>
        <p15:guide id="8" pos="5616">
          <p15:clr>
            <a:srgbClr val="5ACBF0"/>
          </p15:clr>
        </p15:guide>
        <p15:guide id="9" pos="5904">
          <p15:clr>
            <a:srgbClr val="5ACBF0"/>
          </p15:clr>
        </p15:guide>
        <p15:guide id="10" pos="144">
          <p15:clr>
            <a:srgbClr val="5ACBF0"/>
          </p15:clr>
        </p15:guide>
        <p15:guide id="11" orient="horz" pos="4176">
          <p15:clr>
            <a:srgbClr val="5ACBF0"/>
          </p15:clr>
        </p15:guide>
        <p15:guide id="12" pos="7536">
          <p15:clr>
            <a:srgbClr val="5ACBF0"/>
          </p15:clr>
        </p15:guide>
        <p15:guide id="13" orient="horz" pos="144">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Product showcase 4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latin typeface="Public Sans ExtraBold" pitchFamily="2" charset="0"/>
              </a:defRPr>
            </a:lvl1pPr>
          </a:lstStyle>
          <a:p>
            <a:r>
              <a:rPr lang="en-GB" noProof="0"/>
              <a:t>Click to edit Master title style</a:t>
            </a:r>
            <a:endParaRPr lang="en-AU" noProof="0"/>
          </a:p>
        </p:txBody>
      </p:sp>
      <p:sp>
        <p:nvSpPr>
          <p:cNvPr id="64" name="Text Placeholder 62">
            <a:extLst>
              <a:ext uri="{FF2B5EF4-FFF2-40B4-BE49-F238E27FC236}">
                <a16:creationId xmlns:a16="http://schemas.microsoft.com/office/drawing/2014/main" id="{3DB5FAA8-7F1F-7FF5-DA0C-6E216BAA08BC}"/>
              </a:ext>
            </a:extLst>
          </p:cNvPr>
          <p:cNvSpPr>
            <a:spLocks noGrp="1"/>
          </p:cNvSpPr>
          <p:nvPr>
            <p:ph type="body" sz="quarter" idx="30" hasCustomPrompt="1"/>
          </p:nvPr>
        </p:nvSpPr>
        <p:spPr>
          <a:xfrm>
            <a:off x="359047" y="1422399"/>
            <a:ext cx="2736850" cy="4937149"/>
          </a:xfrm>
          <a:solidFill>
            <a:schemeClr val="bg2"/>
          </a:solidFill>
        </p:spPr>
        <p:txBody>
          <a:bodyPr lIns="72000" tIns="1620000" rIns="72000" bIns="72000"/>
          <a:lstStyle>
            <a:lvl1pPr algn="ctr">
              <a:defRPr sz="1400">
                <a:solidFill>
                  <a:schemeClr val="bg1"/>
                </a:solidFill>
              </a:defRPr>
            </a:lvl1pPr>
            <a:lvl2pPr algn="ctr">
              <a:defRPr sz="1800">
                <a:solidFill>
                  <a:schemeClr val="tx2"/>
                </a:solidFill>
              </a:defRPr>
            </a:lvl2pPr>
            <a:lvl3pPr algn="ctr">
              <a:defRPr sz="1800">
                <a:solidFill>
                  <a:schemeClr val="tx2"/>
                </a:solidFill>
              </a:defRPr>
            </a:lvl3pPr>
            <a:lvl4pPr algn="ctr">
              <a:defRPr sz="1800">
                <a:solidFill>
                  <a:schemeClr val="tx2"/>
                </a:solidFill>
              </a:defRPr>
            </a:lvl4pPr>
            <a:lvl5pPr algn="ctr">
              <a:defRPr sz="1800">
                <a:solidFill>
                  <a:schemeClr val="tx2"/>
                </a:solidFill>
              </a:defRPr>
            </a:lvl5pPr>
          </a:lstStyle>
          <a:p>
            <a:pPr lvl="0"/>
            <a:r>
              <a:rPr lang="en-US"/>
              <a:t>Short description goes here. You can add or delete text boxes as needed.</a:t>
            </a:r>
          </a:p>
        </p:txBody>
      </p:sp>
      <p:sp>
        <p:nvSpPr>
          <p:cNvPr id="19" name="Picture Placeholder 18">
            <a:extLst>
              <a:ext uri="{FF2B5EF4-FFF2-40B4-BE49-F238E27FC236}">
                <a16:creationId xmlns:a16="http://schemas.microsoft.com/office/drawing/2014/main" id="{DF442B2D-0A27-96A8-C2AC-C460CD3F6FDE}"/>
              </a:ext>
              <a:ext uri="{C183D7F6-B498-43B3-948B-1728B52AA6E4}">
                <adec:decorative xmlns:adec="http://schemas.microsoft.com/office/drawing/2017/decorative" val="1"/>
              </a:ext>
            </a:extLst>
          </p:cNvPr>
          <p:cNvSpPr>
            <a:spLocks noGrp="1"/>
          </p:cNvSpPr>
          <p:nvPr>
            <p:ph type="pic" sz="quarter" idx="14"/>
          </p:nvPr>
        </p:nvSpPr>
        <p:spPr>
          <a:xfrm>
            <a:off x="1367472" y="2153686"/>
            <a:ext cx="720000" cy="720000"/>
          </a:xfrm>
        </p:spPr>
        <p:txBody>
          <a:bodyPr/>
          <a:lstStyle/>
          <a:p>
            <a:r>
              <a:rPr lang="en-GB"/>
              <a:t>Click icon to add picture</a:t>
            </a:r>
            <a:endParaRPr lang="en-AU"/>
          </a:p>
        </p:txBody>
      </p:sp>
      <p:sp>
        <p:nvSpPr>
          <p:cNvPr id="63" name="Text Placeholder 62">
            <a:extLst>
              <a:ext uri="{FF2B5EF4-FFF2-40B4-BE49-F238E27FC236}">
                <a16:creationId xmlns:a16="http://schemas.microsoft.com/office/drawing/2014/main" id="{D4EDAA55-933F-593B-7684-95C4C6499180}"/>
              </a:ext>
            </a:extLst>
          </p:cNvPr>
          <p:cNvSpPr>
            <a:spLocks noGrp="1"/>
          </p:cNvSpPr>
          <p:nvPr>
            <p:ph type="body" sz="quarter" idx="29" hasCustomPrompt="1"/>
          </p:nvPr>
        </p:nvSpPr>
        <p:spPr>
          <a:xfrm>
            <a:off x="3213100" y="1422399"/>
            <a:ext cx="2736850" cy="4937149"/>
          </a:xfrm>
          <a:solidFill>
            <a:schemeClr val="accent2"/>
          </a:solidFill>
        </p:spPr>
        <p:txBody>
          <a:bodyPr lIns="72000" tIns="1620000" rIns="72000" bIns="72000"/>
          <a:lstStyle>
            <a:lvl1pPr algn="ctr">
              <a:defRPr sz="1400">
                <a:solidFill>
                  <a:schemeClr val="tx1"/>
                </a:solidFill>
              </a:defRPr>
            </a:lvl1pPr>
            <a:lvl2pPr algn="ctr">
              <a:defRPr sz="1800">
                <a:solidFill>
                  <a:schemeClr val="tx2"/>
                </a:solidFill>
              </a:defRPr>
            </a:lvl2pPr>
            <a:lvl3pPr algn="ctr">
              <a:defRPr sz="1800">
                <a:solidFill>
                  <a:schemeClr val="tx2"/>
                </a:solidFill>
              </a:defRPr>
            </a:lvl3pPr>
            <a:lvl4pPr algn="ctr">
              <a:defRPr sz="1800">
                <a:solidFill>
                  <a:schemeClr val="tx2"/>
                </a:solidFill>
              </a:defRPr>
            </a:lvl4pPr>
            <a:lvl5pPr algn="ctr">
              <a:defRPr sz="1800">
                <a:solidFill>
                  <a:schemeClr val="tx2"/>
                </a:solidFill>
              </a:defRPr>
            </a:lvl5pPr>
          </a:lstStyle>
          <a:p>
            <a:pPr lvl="0"/>
            <a:r>
              <a:rPr lang="en-US"/>
              <a:t>Short description goes here. You can add or delete text boxes as needed.</a:t>
            </a:r>
          </a:p>
        </p:txBody>
      </p:sp>
      <p:sp>
        <p:nvSpPr>
          <p:cNvPr id="49" name="Picture Placeholder 18">
            <a:extLst>
              <a:ext uri="{FF2B5EF4-FFF2-40B4-BE49-F238E27FC236}">
                <a16:creationId xmlns:a16="http://schemas.microsoft.com/office/drawing/2014/main" id="{49DDD53F-1ADF-138A-8CEC-59231B8ABE46}"/>
              </a:ext>
              <a:ext uri="{C183D7F6-B498-43B3-948B-1728B52AA6E4}">
                <adec:decorative xmlns:adec="http://schemas.microsoft.com/office/drawing/2017/decorative" val="1"/>
              </a:ext>
            </a:extLst>
          </p:cNvPr>
          <p:cNvSpPr>
            <a:spLocks noGrp="1"/>
          </p:cNvSpPr>
          <p:nvPr>
            <p:ph type="pic" sz="quarter" idx="16"/>
          </p:nvPr>
        </p:nvSpPr>
        <p:spPr>
          <a:xfrm>
            <a:off x="4221525" y="2153686"/>
            <a:ext cx="720000" cy="720000"/>
          </a:xfrm>
        </p:spPr>
        <p:txBody>
          <a:bodyPr/>
          <a:lstStyle/>
          <a:p>
            <a:r>
              <a:rPr lang="en-GB"/>
              <a:t>Click icon to add picture</a:t>
            </a:r>
            <a:endParaRPr lang="en-AU"/>
          </a:p>
        </p:txBody>
      </p:sp>
      <p:sp>
        <p:nvSpPr>
          <p:cNvPr id="65" name="Text Placeholder 62">
            <a:extLst>
              <a:ext uri="{FF2B5EF4-FFF2-40B4-BE49-F238E27FC236}">
                <a16:creationId xmlns:a16="http://schemas.microsoft.com/office/drawing/2014/main" id="{01EE42FA-D4E4-32C2-55ED-BDBB49906527}"/>
              </a:ext>
            </a:extLst>
          </p:cNvPr>
          <p:cNvSpPr>
            <a:spLocks noGrp="1"/>
          </p:cNvSpPr>
          <p:nvPr>
            <p:ph type="body" sz="quarter" idx="31" hasCustomPrompt="1"/>
          </p:nvPr>
        </p:nvSpPr>
        <p:spPr>
          <a:xfrm>
            <a:off x="6067153" y="1422399"/>
            <a:ext cx="2736850" cy="4937149"/>
          </a:xfrm>
          <a:solidFill>
            <a:schemeClr val="accent3"/>
          </a:solidFill>
        </p:spPr>
        <p:txBody>
          <a:bodyPr lIns="72000" tIns="1620000" rIns="72000" bIns="72000"/>
          <a:lstStyle>
            <a:lvl1pPr algn="ctr">
              <a:defRPr sz="1400">
                <a:solidFill>
                  <a:schemeClr val="tx1"/>
                </a:solidFill>
              </a:defRPr>
            </a:lvl1pPr>
            <a:lvl2pPr algn="ctr">
              <a:defRPr sz="1800">
                <a:solidFill>
                  <a:schemeClr val="tx2"/>
                </a:solidFill>
              </a:defRPr>
            </a:lvl2pPr>
            <a:lvl3pPr algn="ctr">
              <a:defRPr sz="1800">
                <a:solidFill>
                  <a:schemeClr val="tx2"/>
                </a:solidFill>
              </a:defRPr>
            </a:lvl3pPr>
            <a:lvl4pPr algn="ctr">
              <a:defRPr sz="1800">
                <a:solidFill>
                  <a:schemeClr val="tx2"/>
                </a:solidFill>
              </a:defRPr>
            </a:lvl4pPr>
            <a:lvl5pPr algn="ctr">
              <a:defRPr sz="1800">
                <a:solidFill>
                  <a:schemeClr val="tx2"/>
                </a:solidFill>
              </a:defRPr>
            </a:lvl5pPr>
          </a:lstStyle>
          <a:p>
            <a:pPr lvl="0"/>
            <a:r>
              <a:rPr lang="en-US"/>
              <a:t>Short description goes here. You can add or delete text boxes as needed.</a:t>
            </a:r>
          </a:p>
        </p:txBody>
      </p:sp>
      <p:sp>
        <p:nvSpPr>
          <p:cNvPr id="66" name="Picture Placeholder 18">
            <a:extLst>
              <a:ext uri="{FF2B5EF4-FFF2-40B4-BE49-F238E27FC236}">
                <a16:creationId xmlns:a16="http://schemas.microsoft.com/office/drawing/2014/main" id="{F1B301FD-A620-5DB8-9AF4-C397CF911EB2}"/>
              </a:ext>
              <a:ext uri="{C183D7F6-B498-43B3-948B-1728B52AA6E4}">
                <adec:decorative xmlns:adec="http://schemas.microsoft.com/office/drawing/2017/decorative" val="1"/>
              </a:ext>
            </a:extLst>
          </p:cNvPr>
          <p:cNvSpPr>
            <a:spLocks noGrp="1"/>
          </p:cNvSpPr>
          <p:nvPr>
            <p:ph type="pic" sz="quarter" idx="32"/>
          </p:nvPr>
        </p:nvSpPr>
        <p:spPr>
          <a:xfrm>
            <a:off x="7075578" y="2153686"/>
            <a:ext cx="720000" cy="720000"/>
          </a:xfrm>
        </p:spPr>
        <p:txBody>
          <a:bodyPr/>
          <a:lstStyle/>
          <a:p>
            <a:r>
              <a:rPr lang="en-GB"/>
              <a:t>Click icon to add picture</a:t>
            </a:r>
            <a:endParaRPr lang="en-AU"/>
          </a:p>
        </p:txBody>
      </p:sp>
      <p:sp>
        <p:nvSpPr>
          <p:cNvPr id="67" name="Text Placeholder 62">
            <a:extLst>
              <a:ext uri="{FF2B5EF4-FFF2-40B4-BE49-F238E27FC236}">
                <a16:creationId xmlns:a16="http://schemas.microsoft.com/office/drawing/2014/main" id="{849640F3-0ED8-A896-75A4-ADA68F84FEE2}"/>
              </a:ext>
            </a:extLst>
          </p:cNvPr>
          <p:cNvSpPr>
            <a:spLocks noGrp="1"/>
          </p:cNvSpPr>
          <p:nvPr>
            <p:ph type="body" sz="quarter" idx="33" hasCustomPrompt="1"/>
          </p:nvPr>
        </p:nvSpPr>
        <p:spPr>
          <a:xfrm>
            <a:off x="8921206" y="1422399"/>
            <a:ext cx="2736850" cy="4937149"/>
          </a:xfrm>
          <a:solidFill>
            <a:schemeClr val="accent4"/>
          </a:solidFill>
        </p:spPr>
        <p:txBody>
          <a:bodyPr lIns="72000" tIns="1620000" rIns="72000" bIns="72000"/>
          <a:lstStyle>
            <a:lvl1pPr algn="ctr">
              <a:defRPr sz="1400">
                <a:solidFill>
                  <a:schemeClr val="tx1"/>
                </a:solidFill>
              </a:defRPr>
            </a:lvl1pPr>
            <a:lvl2pPr algn="ctr">
              <a:defRPr sz="1800">
                <a:solidFill>
                  <a:schemeClr val="tx2"/>
                </a:solidFill>
              </a:defRPr>
            </a:lvl2pPr>
            <a:lvl3pPr algn="ctr">
              <a:defRPr sz="1800">
                <a:solidFill>
                  <a:schemeClr val="tx2"/>
                </a:solidFill>
              </a:defRPr>
            </a:lvl3pPr>
            <a:lvl4pPr algn="ctr">
              <a:defRPr sz="1800">
                <a:solidFill>
                  <a:schemeClr val="tx2"/>
                </a:solidFill>
              </a:defRPr>
            </a:lvl4pPr>
            <a:lvl5pPr algn="ctr">
              <a:defRPr sz="1800">
                <a:solidFill>
                  <a:schemeClr val="tx2"/>
                </a:solidFill>
              </a:defRPr>
            </a:lvl5pPr>
          </a:lstStyle>
          <a:p>
            <a:pPr lvl="0"/>
            <a:r>
              <a:rPr lang="en-US"/>
              <a:t>Short description goes here. You can add or delete text boxes as needed.</a:t>
            </a:r>
          </a:p>
        </p:txBody>
      </p:sp>
      <p:sp>
        <p:nvSpPr>
          <p:cNvPr id="68" name="Picture Placeholder 18">
            <a:extLst>
              <a:ext uri="{FF2B5EF4-FFF2-40B4-BE49-F238E27FC236}">
                <a16:creationId xmlns:a16="http://schemas.microsoft.com/office/drawing/2014/main" id="{C729D0CA-F1EC-F505-9748-8C9C7BBC0DD5}"/>
              </a:ext>
              <a:ext uri="{C183D7F6-B498-43B3-948B-1728B52AA6E4}">
                <adec:decorative xmlns:adec="http://schemas.microsoft.com/office/drawing/2017/decorative" val="1"/>
              </a:ext>
            </a:extLst>
          </p:cNvPr>
          <p:cNvSpPr>
            <a:spLocks noGrp="1"/>
          </p:cNvSpPr>
          <p:nvPr>
            <p:ph type="pic" sz="quarter" idx="34"/>
          </p:nvPr>
        </p:nvSpPr>
        <p:spPr>
          <a:xfrm>
            <a:off x="9929631" y="2153686"/>
            <a:ext cx="720000" cy="720000"/>
          </a:xfrm>
        </p:spPr>
        <p:txBody>
          <a:bodyPr/>
          <a:lstStyle/>
          <a:p>
            <a:r>
              <a:rPr lang="en-GB"/>
              <a:t>Click icon to add picture</a:t>
            </a: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8174273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ov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78AC45-80A5-F60A-604A-7460856B78DF}"/>
              </a:ext>
              <a:ext uri="{C183D7F6-B498-43B3-948B-1728B52AA6E4}">
                <adec:decorative xmlns:adec="http://schemas.microsoft.com/office/drawing/2017/decorative" val="1"/>
              </a:ext>
            </a:extLst>
          </p:cNvPr>
          <p:cNvSpPr/>
          <p:nvPr userDrawn="1"/>
        </p:nvSpPr>
        <p:spPr>
          <a:xfrm>
            <a:off x="0" y="0"/>
            <a:ext cx="12192000" cy="343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2" name="Title 1"/>
          <p:cNvSpPr>
            <a:spLocks noGrp="1"/>
          </p:cNvSpPr>
          <p:nvPr>
            <p:ph type="ctrTitle" hasCustomPrompt="1"/>
          </p:nvPr>
        </p:nvSpPr>
        <p:spPr>
          <a:xfrm>
            <a:off x="359999" y="1440000"/>
            <a:ext cx="11484000" cy="1080000"/>
          </a:xfrm>
          <a:ln>
            <a:noFill/>
          </a:ln>
        </p:spPr>
        <p:txBody>
          <a:bodyPr anchor="t">
            <a:noAutofit/>
          </a:bodyPr>
          <a:lstStyle>
            <a:lvl1pPr algn="l">
              <a:lnSpc>
                <a:spcPct val="90000"/>
              </a:lnSpc>
              <a:defRPr sz="4800">
                <a:solidFill>
                  <a:srgbClr val="000000"/>
                </a:solidFill>
              </a:defRPr>
            </a:lvl1pPr>
          </a:lstStyle>
          <a:p>
            <a:r>
              <a:rPr lang="en-AU" noProof="0"/>
              <a:t>Click to edit presentation title</a:t>
            </a:r>
          </a:p>
        </p:txBody>
      </p:sp>
      <p:sp>
        <p:nvSpPr>
          <p:cNvPr id="28" name="Text Placeholder 14">
            <a:extLst>
              <a:ext uri="{FF2B5EF4-FFF2-40B4-BE49-F238E27FC236}">
                <a16:creationId xmlns:a16="http://schemas.microsoft.com/office/drawing/2014/main" id="{BF07D59F-E0C1-496D-B5E1-DB3993CA196F}"/>
              </a:ext>
            </a:extLst>
          </p:cNvPr>
          <p:cNvSpPr>
            <a:spLocks noGrp="1"/>
          </p:cNvSpPr>
          <p:nvPr>
            <p:ph type="body" sz="quarter" idx="13" hasCustomPrompt="1"/>
          </p:nvPr>
        </p:nvSpPr>
        <p:spPr>
          <a:xfrm>
            <a:off x="359999" y="2663999"/>
            <a:ext cx="8531999" cy="612000"/>
          </a:xfrm>
        </p:spPr>
        <p:txBody>
          <a:bodyPr>
            <a:noAutofit/>
          </a:bodyPr>
          <a:lstStyle>
            <a:lvl1pPr>
              <a:spcAft>
                <a:spcPts val="0"/>
              </a:spcAft>
              <a:defRPr sz="1800" b="0">
                <a:solidFill>
                  <a:srgbClr val="000000"/>
                </a:solidFill>
                <a:latin typeface="Public Sans SemiBold" pitchFamily="2" charset="0"/>
              </a:defRPr>
            </a:lvl1pPr>
            <a:lvl2pPr>
              <a:spcAft>
                <a:spcPts val="0"/>
              </a:spcAft>
              <a:defRPr sz="1800" b="0">
                <a:solidFill>
                  <a:srgbClr val="000000"/>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a:p>
            <a:pPr lvl="1"/>
            <a:r>
              <a:rPr lang="en-AU" noProof="0"/>
              <a:t>Date Month Year</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9072000" y="2663999"/>
            <a:ext cx="2760000" cy="612000"/>
          </a:xfrm>
        </p:spPr>
        <p:txBody>
          <a:bodyPr>
            <a:noAutofit/>
          </a:bodyPr>
          <a:lstStyle>
            <a:lvl1pPr>
              <a:spcAft>
                <a:spcPts val="0"/>
              </a:spcAft>
              <a:defRPr sz="1800" b="0">
                <a:solidFill>
                  <a:srgbClr val="000000"/>
                </a:solidFill>
                <a:latin typeface="Public Sans SemiBold" pitchFamily="2" charset="0"/>
              </a:defRPr>
            </a:lvl1pPr>
            <a:lvl2pPr>
              <a:spcAft>
                <a:spcPts val="0"/>
              </a:spcAft>
              <a:defRPr sz="1800" b="0">
                <a:solidFill>
                  <a:srgbClr val="000000"/>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2" name="Rectangle 11">
            <a:extLst>
              <a:ext uri="{FF2B5EF4-FFF2-40B4-BE49-F238E27FC236}">
                <a16:creationId xmlns:a16="http://schemas.microsoft.com/office/drawing/2014/main" id="{C22230DC-8362-49DE-9881-F1BC5AE57DE5}"/>
              </a:ext>
              <a:ext uri="{C183D7F6-B498-43B3-948B-1728B52AA6E4}">
                <adec:decorative xmlns:adec="http://schemas.microsoft.com/office/drawing/2017/decorative" val="1"/>
              </a:ext>
            </a:extLst>
          </p:cNvPr>
          <p:cNvSpPr/>
          <p:nvPr userDrawn="1"/>
        </p:nvSpPr>
        <p:spPr>
          <a:xfrm>
            <a:off x="0" y="3419999"/>
            <a:ext cx="12192001" cy="172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11" name="Rectangle 10">
            <a:extLst>
              <a:ext uri="{FF2B5EF4-FFF2-40B4-BE49-F238E27FC236}">
                <a16:creationId xmlns:a16="http://schemas.microsoft.com/office/drawing/2014/main" id="{02E539D3-6197-444D-842C-D461CF9ED582}"/>
              </a:ext>
              <a:ext uri="{C183D7F6-B498-43B3-948B-1728B52AA6E4}">
                <adec:decorative xmlns:adec="http://schemas.microsoft.com/office/drawing/2017/decorative" val="1"/>
              </a:ext>
            </a:extLst>
          </p:cNvPr>
          <p:cNvSpPr/>
          <p:nvPr userDrawn="1"/>
        </p:nvSpPr>
        <p:spPr>
          <a:xfrm>
            <a:off x="0" y="5148261"/>
            <a:ext cx="12192001" cy="11334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27" name="Rectangle 26">
            <a:extLst>
              <a:ext uri="{FF2B5EF4-FFF2-40B4-BE49-F238E27FC236}">
                <a16:creationId xmlns:a16="http://schemas.microsoft.com/office/drawing/2014/main" id="{F364DA7F-1F00-455F-8DA5-2D6BADE8073B}"/>
              </a:ext>
              <a:ext uri="{C183D7F6-B498-43B3-948B-1728B52AA6E4}">
                <adec:decorative xmlns:adec="http://schemas.microsoft.com/office/drawing/2017/decorative" val="1"/>
              </a:ext>
            </a:extLst>
          </p:cNvPr>
          <p:cNvSpPr/>
          <p:nvPr userDrawn="1"/>
        </p:nvSpPr>
        <p:spPr>
          <a:xfrm>
            <a:off x="0" y="6281737"/>
            <a:ext cx="12192001" cy="576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13" name="Picture Placeholder 4">
            <a:extLst>
              <a:ext uri="{FF2B5EF4-FFF2-40B4-BE49-F238E27FC236}">
                <a16:creationId xmlns:a16="http://schemas.microsoft.com/office/drawing/2014/main" id="{EA9E3A1F-B35C-4BB3-828B-62FFD64CE61F}"/>
              </a:ext>
            </a:extLst>
          </p:cNvPr>
          <p:cNvSpPr>
            <a:spLocks noGrp="1"/>
          </p:cNvSpPr>
          <p:nvPr>
            <p:ph type="pic" sz="quarter" idx="14"/>
          </p:nvPr>
        </p:nvSpPr>
        <p:spPr>
          <a:xfrm>
            <a:off x="0" y="3419999"/>
            <a:ext cx="12192001" cy="3438000"/>
          </a:xfrm>
        </p:spPr>
        <p:txBody>
          <a:bodyPr anchor="t"/>
          <a:lstStyle>
            <a:lvl1pPr algn="l">
              <a:defRPr>
                <a:solidFill>
                  <a:schemeClr val="bg1"/>
                </a:solidFill>
              </a:defRPr>
            </a:lvl1pPr>
          </a:lstStyle>
          <a:p>
            <a:r>
              <a:rPr lang="en-GB" noProof="0"/>
              <a:t>Click icon to add picture</a:t>
            </a:r>
            <a:endParaRPr lang="en-AU" noProof="0"/>
          </a:p>
        </p:txBody>
      </p:sp>
      <p:pic>
        <p:nvPicPr>
          <p:cNvPr id="9" name="Picture 8" descr="NSW Office for Youth logo">
            <a:extLst>
              <a:ext uri="{FF2B5EF4-FFF2-40B4-BE49-F238E27FC236}">
                <a16:creationId xmlns:a16="http://schemas.microsoft.com/office/drawing/2014/main" id="{C729081E-DCCF-3562-EDBB-F5973ACF7EC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9999" y="359738"/>
            <a:ext cx="2042184" cy="576000"/>
          </a:xfrm>
          <a:prstGeom prst="rect">
            <a:avLst/>
          </a:prstGeom>
        </p:spPr>
      </p:pic>
      <p:pic>
        <p:nvPicPr>
          <p:cNvPr id="16" name="Picture 15" descr="NSW Government logo">
            <a:extLst>
              <a:ext uri="{FF2B5EF4-FFF2-40B4-BE49-F238E27FC236}">
                <a16:creationId xmlns:a16="http://schemas.microsoft.com/office/drawing/2014/main" id="{3C544AB9-021A-294B-195D-1000AF612E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14653" y="359738"/>
            <a:ext cx="529346" cy="576000"/>
          </a:xfrm>
          <a:prstGeom prst="rect">
            <a:avLst/>
          </a:prstGeom>
        </p:spPr>
      </p:pic>
    </p:spTree>
    <p:extLst>
      <p:ext uri="{BB962C8B-B14F-4D97-AF65-F5344CB8AC3E}">
        <p14:creationId xmlns:p14="http://schemas.microsoft.com/office/powerpoint/2010/main" val="40920447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2456254"/>
      </p:ext>
    </p:extLst>
  </p:cSld>
  <p:clrMapOvr>
    <a:masterClrMapping/>
  </p:clrMapOvr>
</p:sldLayout>
</file>

<file path=ppt/slideMasters/_rels/slideMaster1.xml.rels><?xml version="1.0" encoding="UTF-8" ?><Relationships xmlns="http://schemas.openxmlformats.org/package/2006/relationships"><Relationship Target="../slideLayouts/slideLayout8.xml" Type="http://schemas.openxmlformats.org/officeDocument/2006/relationships/slideLayout" Id="rId8"></Relationship><Relationship Target="../slideLayouts/slideLayout13.xml" Type="http://schemas.openxmlformats.org/officeDocument/2006/relationships/slideLayout" Id="rId13"></Relationship><Relationship Target="../slideLayouts/slideLayout18.xml" Type="http://schemas.openxmlformats.org/officeDocument/2006/relationships/slideLayout" Id="rId18"></Relationship><Relationship Target="../slideLayouts/slideLayout3.xml" Type="http://schemas.openxmlformats.org/officeDocument/2006/relationships/slideLayout" Id="rId3"></Relationship><Relationship Target="../slideLayouts/slideLayout21.xml" Type="http://schemas.openxmlformats.org/officeDocument/2006/relationships/slideLayout" Id="rId21"></Relationship><Relationship Target="../slideLayouts/slideLayout7.xml" Type="http://schemas.openxmlformats.org/officeDocument/2006/relationships/slideLayout" Id="rId7"></Relationship><Relationship Target="../slideLayouts/slideLayout12.xml" Type="http://schemas.openxmlformats.org/officeDocument/2006/relationships/slideLayout" Id="rId12"></Relationship><Relationship Target="../slideLayouts/slideLayout17.xml" Type="http://schemas.openxmlformats.org/officeDocument/2006/relationships/slideLayout" Id="rId17"></Relationship><Relationship Target="../theme/theme1.xml" Type="http://schemas.openxmlformats.org/officeDocument/2006/relationships/theme" Id="rId25"></Relationship><Relationship Target="../slideLayouts/slideLayout2.xml" Type="http://schemas.openxmlformats.org/officeDocument/2006/relationships/slideLayout" Id="rId2"></Relationship><Relationship Target="../slideLayouts/slideLayout16.xml" Type="http://schemas.openxmlformats.org/officeDocument/2006/relationships/slideLayout" Id="rId16"></Relationship><Relationship Target="../slideLayouts/slideLayout20.xml" Type="http://schemas.openxmlformats.org/officeDocument/2006/relationships/slideLayout" Id="rId20"></Relationship><Relationship Target="../slideLayouts/slideLayout1.xml" Type="http://schemas.openxmlformats.org/officeDocument/2006/relationships/slideLayout" Id="rId1"></Relationship><Relationship Target="../slideLayouts/slideLayout6.xml" Type="http://schemas.openxmlformats.org/officeDocument/2006/relationships/slideLayout" Id="rId6"></Relationship><Relationship Target="../slideLayouts/slideLayout11.xml" Type="http://schemas.openxmlformats.org/officeDocument/2006/relationships/slideLayout" Id="rId11"></Relationship><Relationship Target="../slideLayouts/slideLayout24.xml" Type="http://schemas.openxmlformats.org/officeDocument/2006/relationships/slideLayout" Id="rId24"></Relationship><Relationship Target="../slideLayouts/slideLayout5.xml" Type="http://schemas.openxmlformats.org/officeDocument/2006/relationships/slideLayout" Id="rId5"></Relationship><Relationship Target="../slideLayouts/slideLayout15.xml" Type="http://schemas.openxmlformats.org/officeDocument/2006/relationships/slideLayout" Id="rId15"></Relationship><Relationship Target="../slideLayouts/slideLayout23.xml" Type="http://schemas.openxmlformats.org/officeDocument/2006/relationships/slideLayout" Id="rId23"></Relationship><Relationship Target="../slideLayouts/slideLayout10.xml" Type="http://schemas.openxmlformats.org/officeDocument/2006/relationships/slideLayout" Id="rId10"></Relationship><Relationship Target="../slideLayouts/slideLayout19.xml" Type="http://schemas.openxmlformats.org/officeDocument/2006/relationships/slideLayout" Id="rId19"></Relationship><Relationship Target="../slideLayouts/slideLayout4.xml" Type="http://schemas.openxmlformats.org/officeDocument/2006/relationships/slideLayout" Id="rId4"></Relationship><Relationship Target="../slideLayouts/slideLayout9.xml" Type="http://schemas.openxmlformats.org/officeDocument/2006/relationships/slideLayout" Id="rId9"></Relationship><Relationship Target="../slideLayouts/slideLayout14.xml" Type="http://schemas.openxmlformats.org/officeDocument/2006/relationships/slideLayout" Id="rId14"></Relationship><Relationship Target="../slideLayouts/slideLayout22.xml" Type="http://schemas.openxmlformats.org/officeDocument/2006/relationships/slideLayout" Id="rId22"></Relationship></Relationships>
</file>

<file path=ppt/slideMasters/_rels/slideMaster2.xml.rels><?xml version="1.0" encoding="UTF-8" ?><Relationships xmlns="http://schemas.openxmlformats.org/package/2006/relationships"><Relationship Target="../media/image3.png" Type="http://schemas.openxmlformats.org/officeDocument/2006/relationships/image" Id="rId3"></Relationship><Relationship Target="../theme/theme2.xml" Type="http://schemas.openxmlformats.org/officeDocument/2006/relationships/theme" Id="rId2"></Relationship><Relationship Target="../slideLayouts/slideLayout25.xml" Type="http://schemas.openxmlformats.org/officeDocument/2006/relationships/slideLayout" Id="rId1"></Relationship><Relationship Target="../media/image4.png" Type="http://schemas.openxmlformats.org/officeDocument/2006/relationships/image" Id="rId4"></Relationship></Relationships>
</file>

<file path=ppt/slideMasters/_rels/slideMaster3.xml.rels><?xml version="1.0" encoding="UTF-8" ?><Relationships xmlns="http://schemas.openxmlformats.org/package/2006/relationships"><Relationship Target="../slideLayouts/slideLayout33.xml" Type="http://schemas.openxmlformats.org/officeDocument/2006/relationships/slideLayout" Id="rId8"></Relationship><Relationship Target="../slideLayouts/slideLayout38.xml" Type="http://schemas.openxmlformats.org/officeDocument/2006/relationships/slideLayout" Id="rId13"></Relationship><Relationship Target="../slideLayouts/slideLayout43.xml" Type="http://schemas.openxmlformats.org/officeDocument/2006/relationships/slideLayout" Id="rId18"></Relationship><Relationship Target="../slideLayouts/slideLayout51.xml" Type="http://schemas.openxmlformats.org/officeDocument/2006/relationships/slideLayout" Id="rId26"></Relationship><Relationship Target="../slideLayouts/slideLayout28.xml" Type="http://schemas.openxmlformats.org/officeDocument/2006/relationships/slideLayout" Id="rId3"></Relationship><Relationship Target="../slideLayouts/slideLayout46.xml" Type="http://schemas.openxmlformats.org/officeDocument/2006/relationships/slideLayout" Id="rId21"></Relationship><Relationship Target="../slideLayouts/slideLayout32.xml" Type="http://schemas.openxmlformats.org/officeDocument/2006/relationships/slideLayout" Id="rId7"></Relationship><Relationship Target="../slideLayouts/slideLayout37.xml" Type="http://schemas.openxmlformats.org/officeDocument/2006/relationships/slideLayout" Id="rId12"></Relationship><Relationship Target="../slideLayouts/slideLayout42.xml" Type="http://schemas.openxmlformats.org/officeDocument/2006/relationships/slideLayout" Id="rId17"></Relationship><Relationship Target="../slideLayouts/slideLayout50.xml" Type="http://schemas.openxmlformats.org/officeDocument/2006/relationships/slideLayout" Id="rId25"></Relationship><Relationship Target="../slideLayouts/slideLayout27.xml" Type="http://schemas.openxmlformats.org/officeDocument/2006/relationships/slideLayout" Id="rId2"></Relationship><Relationship Target="../slideLayouts/slideLayout41.xml" Type="http://schemas.openxmlformats.org/officeDocument/2006/relationships/slideLayout" Id="rId16"></Relationship><Relationship Target="../slideLayouts/slideLayout45.xml" Type="http://schemas.openxmlformats.org/officeDocument/2006/relationships/slideLayout" Id="rId20"></Relationship><Relationship Target="../media/image5.png" Type="http://schemas.openxmlformats.org/officeDocument/2006/relationships/image" Id="rId29"></Relationship><Relationship Target="../slideLayouts/slideLayout26.xml" Type="http://schemas.openxmlformats.org/officeDocument/2006/relationships/slideLayout" Id="rId1"></Relationship><Relationship Target="../slideLayouts/slideLayout31.xml" Type="http://schemas.openxmlformats.org/officeDocument/2006/relationships/slideLayout" Id="rId6"></Relationship><Relationship Target="../slideLayouts/slideLayout36.xml" Type="http://schemas.openxmlformats.org/officeDocument/2006/relationships/slideLayout" Id="rId11"></Relationship><Relationship Target="../slideLayouts/slideLayout49.xml" Type="http://schemas.openxmlformats.org/officeDocument/2006/relationships/slideLayout" Id="rId24"></Relationship><Relationship Target="../slideLayouts/slideLayout30.xml" Type="http://schemas.openxmlformats.org/officeDocument/2006/relationships/slideLayout" Id="rId5"></Relationship><Relationship Target="../slideLayouts/slideLayout40.xml" Type="http://schemas.openxmlformats.org/officeDocument/2006/relationships/slideLayout" Id="rId15"></Relationship><Relationship Target="../slideLayouts/slideLayout48.xml" Type="http://schemas.openxmlformats.org/officeDocument/2006/relationships/slideLayout" Id="rId23"></Relationship><Relationship Target="../theme/theme3.xml" Type="http://schemas.openxmlformats.org/officeDocument/2006/relationships/theme" Id="rId28"></Relationship><Relationship Target="../slideLayouts/slideLayout35.xml" Type="http://schemas.openxmlformats.org/officeDocument/2006/relationships/slideLayout" Id="rId10"></Relationship><Relationship Target="../slideLayouts/slideLayout44.xml" Type="http://schemas.openxmlformats.org/officeDocument/2006/relationships/slideLayout" Id="rId19"></Relationship><Relationship Target="../slideLayouts/slideLayout29.xml" Type="http://schemas.openxmlformats.org/officeDocument/2006/relationships/slideLayout" Id="rId4"></Relationship><Relationship Target="../slideLayouts/slideLayout34.xml" Type="http://schemas.openxmlformats.org/officeDocument/2006/relationships/slideLayout" Id="rId9"></Relationship><Relationship Target="../slideLayouts/slideLayout39.xml" Type="http://schemas.openxmlformats.org/officeDocument/2006/relationships/slideLayout" Id="rId14"></Relationship><Relationship Target="../slideLayouts/slideLayout47.xml" Type="http://schemas.openxmlformats.org/officeDocument/2006/relationships/slideLayout" Id="rId22"></Relationship><Relationship Target="../slideLayouts/slideLayout52.xml" Type="http://schemas.openxmlformats.org/officeDocument/2006/relationships/slideLayout" Id="rId27"></Relationshi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1484000" cy="1008000"/>
          </a:xfrm>
          <a:prstGeom prst="rect">
            <a:avLst/>
          </a:prstGeom>
        </p:spPr>
        <p:txBody>
          <a:bodyPr vert="horz" lIns="0" tIns="0" rIns="0" bIns="0" rtlCol="0" anchor="t">
            <a:noAutofit/>
          </a:bodyPr>
          <a:lstStyle/>
          <a:p>
            <a:r>
              <a:rPr lang="en-GB" noProof="0"/>
              <a:t>Click to edit Master title style</a:t>
            </a:r>
            <a:endParaRPr lang="en-AU" noProof="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7" r:id="rId1"/>
    <p:sldLayoutId id="2147483675" r:id="rId2"/>
    <p:sldLayoutId id="2147483676" r:id="rId3"/>
    <p:sldLayoutId id="2147483689" r:id="rId4"/>
    <p:sldLayoutId id="2147483757"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 id="2147483708" r:id="rId24"/>
  </p:sldLayoutIdLst>
  <p:hf hdr="0" dt="0"/>
  <p:txStyles>
    <p:titleStyle>
      <a:lvl1pPr algn="l" defTabSz="914377" rtl="0" eaLnBrk="1" latinLnBrk="0" hangingPunct="1">
        <a:lnSpc>
          <a:spcPct val="90000"/>
        </a:lnSpc>
        <a:spcBef>
          <a:spcPct val="0"/>
        </a:spcBef>
        <a:buNone/>
        <a:defRPr sz="3600" kern="1200">
          <a:solidFill>
            <a:srgbClr val="000000"/>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rgbClr val="000000"/>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rgbClr val="000000"/>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rgbClr val="000000"/>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rgbClr val="000000"/>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rgbClr val="00000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0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6CF744-6259-13E7-9770-933AB62381E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0001" y="359737"/>
            <a:ext cx="3032962" cy="855451"/>
          </a:xfrm>
          <a:prstGeom prst="rect">
            <a:avLst/>
          </a:prstGeom>
        </p:spPr>
      </p:pic>
      <p:pic>
        <p:nvPicPr>
          <p:cNvPr id="3" name="Picture 2">
            <a:extLst>
              <a:ext uri="{FF2B5EF4-FFF2-40B4-BE49-F238E27FC236}">
                <a16:creationId xmlns:a16="http://schemas.microsoft.com/office/drawing/2014/main" id="{C055C9BE-51A2-9D3D-D380-1BF5BA68136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350652" y="5796312"/>
            <a:ext cx="529346" cy="575376"/>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1484000" cy="1008000"/>
          </a:xfrm>
          <a:prstGeom prst="rect">
            <a:avLst/>
          </a:prstGeom>
        </p:spPr>
        <p:txBody>
          <a:bodyPr vert="horz" lIns="0" tIns="0" rIns="0" bIns="0" rtlCol="0" anchor="t">
            <a:noAutofit/>
          </a:bodyPr>
          <a:lstStyle/>
          <a:p>
            <a:r>
              <a:rPr lang="en-GB" noProof="0"/>
              <a:t>Click to edit Master title style</a:t>
            </a:r>
            <a:endParaRPr lang="en-AU" noProof="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
        <p:nvSpPr>
          <p:cNvPr id="9" name="TextBox 8">
            <a:extLst>
              <a:ext uri="{FF2B5EF4-FFF2-40B4-BE49-F238E27FC236}">
                <a16:creationId xmlns:a16="http://schemas.microsoft.com/office/drawing/2014/main" id="{E98AFF8C-6EAC-4301-9800-49DD3EDD38B8}"/>
              </a:ext>
              <a:ext uri="{C183D7F6-B498-43B3-948B-1728B52AA6E4}">
                <adec:decorative xmlns:adec="http://schemas.microsoft.com/office/drawing/2017/decorative" val="1"/>
              </a:ext>
            </a:extLst>
          </p:cNvPr>
          <p:cNvSpPr txBox="1"/>
          <p:nvPr userDrawn="1"/>
        </p:nvSpPr>
        <p:spPr>
          <a:xfrm>
            <a:off x="-2622931" y="14626"/>
            <a:ext cx="2544960" cy="5539978"/>
          </a:xfrm>
          <a:prstGeom prst="rect">
            <a:avLst/>
          </a:prstGeom>
          <a:noFill/>
        </p:spPr>
        <p:txBody>
          <a:bodyPr wrap="square" lIns="0" tIns="0" rIns="0" bIns="0" rtlCol="0">
            <a:spAutoFit/>
          </a:bodyPr>
          <a:lstStyle/>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OPEN IN DESKTOP APP</a:t>
            </a:r>
          </a:p>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This will enable full functionality of the template.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CHOOSE A SLIDE STYLE FROM </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Home tab</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New Slide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Choose layout</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If layout goes awry, select Reset</a:t>
            </a: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TEXT</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There are 5 levels of formatted text available.</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Please move between text  levels using the increase/decrease button on the menu above.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CHANGE SLIDE BACKGROUND/COLOUR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Design Menu</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Format Background</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Select colour from palette OR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Picture or Texture Fill</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Find image </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REPLACE IMAGE IN SHAPE OR ON PAGE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Right click on image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Change Picture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Select your image</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OR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Delete the image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Click on icon</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Find the new image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TO REPOSITION IMAGE WITHIN SHAPE </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Click on image</a:t>
            </a:r>
          </a:p>
          <a:p>
            <a:pPr marL="239178" indent="-239178" algn="l">
              <a:buFont typeface="+mj-lt"/>
              <a:buAutoNum type="arabicPeriod"/>
            </a:pPr>
            <a:r>
              <a:rPr lang="en-US" sz="800" b="0" kern="1200" baseline="0" noProof="0">
                <a:solidFill>
                  <a:schemeClr val="bg1">
                    <a:lumMod val="65000"/>
                  </a:schemeClr>
                </a:solidFill>
                <a:latin typeface="Arial" panose="020B0604020202020204" pitchFamily="34" charset="0"/>
                <a:ea typeface="+mn-ea"/>
                <a:cs typeface="Arial" panose="020B0604020202020204" pitchFamily="34" charset="0"/>
              </a:rPr>
              <a:t>Picture Format menu</a:t>
            </a:r>
          </a:p>
          <a:p>
            <a:pPr marL="239178" indent="-239178" algn="l">
              <a:buFont typeface="+mj-lt"/>
              <a:buAutoNum type="arabicPeriod"/>
            </a:pPr>
            <a:r>
              <a:rPr lang="en-US" sz="800" b="0" kern="1200" baseline="0" noProof="0">
                <a:solidFill>
                  <a:schemeClr val="bg1">
                    <a:lumMod val="65000"/>
                  </a:schemeClr>
                </a:solidFill>
                <a:latin typeface="Arial" panose="020B0604020202020204" pitchFamily="34" charset="0"/>
                <a:ea typeface="+mn-ea"/>
                <a:cs typeface="Arial" panose="020B0604020202020204" pitchFamily="34" charset="0"/>
              </a:rPr>
              <a:t>Click on Crop button dropdown</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To fit the whole image inside select FIT</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To use only a portion select FILL then crop, move or resize image to show properly within shape.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ADD/CHANGE FOOTER</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Insert Menu</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Header &amp; Footer</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Tick to activate/Untick to remove</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Change text</a:t>
            </a:r>
          </a:p>
        </p:txBody>
      </p:sp>
      <p:pic>
        <p:nvPicPr>
          <p:cNvPr id="11" name="Picture 10">
            <a:extLst>
              <a:ext uri="{FF2B5EF4-FFF2-40B4-BE49-F238E27FC236}">
                <a16:creationId xmlns:a16="http://schemas.microsoft.com/office/drawing/2014/main" id="{95497C0B-0C24-4334-9150-A2D01FE29EBB}"/>
              </a:ext>
              <a:ext uri="{C183D7F6-B498-43B3-948B-1728B52AA6E4}">
                <adec:decorative xmlns:adec="http://schemas.microsoft.com/office/drawing/2017/decorative" val="1"/>
              </a:ext>
            </a:extLst>
          </p:cNvPr>
          <p:cNvPicPr>
            <a:picLocks noChangeAspect="1"/>
          </p:cNvPicPr>
          <p:nvPr userDrawn="1"/>
        </p:nvPicPr>
        <p:blipFill>
          <a:blip r:embed="rId29">
            <a:extLst>
              <a:ext uri="{28A0092B-C50C-407E-A947-70E740481C1C}">
                <a14:useLocalDpi xmlns:a14="http://schemas.microsoft.com/office/drawing/2010/main"/>
              </a:ext>
            </a:extLst>
          </a:blip>
          <a:stretch>
            <a:fillRect/>
          </a:stretch>
        </p:blipFill>
        <p:spPr>
          <a:xfrm>
            <a:off x="-2622931" y="1682950"/>
            <a:ext cx="632972" cy="215628"/>
          </a:xfrm>
          <a:prstGeom prst="rect">
            <a:avLst/>
          </a:prstGeom>
        </p:spPr>
      </p:pic>
    </p:spTree>
    <p:extLst>
      <p:ext uri="{BB962C8B-B14F-4D97-AF65-F5344CB8AC3E}">
        <p14:creationId xmlns:p14="http://schemas.microsoft.com/office/powerpoint/2010/main" val="311388383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52" r:id="rId20"/>
    <p:sldLayoutId id="2147483753" r:id="rId21"/>
    <p:sldLayoutId id="2147483754" r:id="rId22"/>
    <p:sldLayoutId id="2147483755" r:id="rId23"/>
    <p:sldLayoutId id="2147483760" r:id="rId24"/>
    <p:sldLayoutId id="2147483761" r:id="rId25"/>
    <p:sldLayoutId id="2147483762" r:id="rId26"/>
    <p:sldLayoutId id="2147483763" r:id="rId27"/>
  </p:sldLayoutIdLst>
  <p:hf hdr="0" dt="0"/>
  <p:txStyles>
    <p:titleStyle>
      <a:lvl1pPr algn="l" defTabSz="914377" rtl="0" eaLnBrk="1" latinLnBrk="0" hangingPunct="1">
        <a:lnSpc>
          <a:spcPct val="90000"/>
        </a:lnSpc>
        <a:spcBef>
          <a:spcPct val="0"/>
        </a:spcBef>
        <a:buNone/>
        <a:defRPr sz="3600" kern="1200">
          <a:solidFill>
            <a:srgbClr val="000000"/>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rgbClr val="000000"/>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rgbClr val="000000"/>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rgbClr val="000000"/>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rgbClr val="000000"/>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rgbClr val="00000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Relationship Target="../media/image7.png" Type="http://schemas.openxmlformats.org/officeDocument/2006/relationships/image" Id="rId3"></Relationship><Relationship Target="../media/image6.jpeg" Type="http://schemas.openxmlformats.org/officeDocument/2006/relationships/image" Id="rId2"></Relationship><Relationship Target="../slideLayouts/slideLayout31.xml" Type="http://schemas.openxmlformats.org/officeDocument/2006/relationships/slideLayout" Id="rId1"></Relationship></Relationships>
</file>

<file path=ppt/slides/_rels/slide2.xml.rels><?xml version="1.0" encoding="UTF-8" ?><Relationships xmlns="http://schemas.openxmlformats.org/package/2006/relationships"><Relationship Target="../media/image8.svg" Type="http://schemas.openxmlformats.org/officeDocument/2006/relationships/image" Id="rId3"></Relationship><Relationship Target="../notesSlides/notesSlide1.xml" Type="http://schemas.openxmlformats.org/officeDocument/2006/relationships/notesSlide" Id="rId2"></Relationship><Relationship Target="../slideLayouts/slideLayout48.xml" Type="http://schemas.openxmlformats.org/officeDocument/2006/relationships/slideLayout" Id="rId1"></Relationship><Relationship Target="../media/image9.emf" Type="http://schemas.openxmlformats.org/officeDocument/2006/relationships/image" Id="rId4"></Relationship></Relationships>
</file>

<file path=ppt/slides/_rels/slide3.xml.rels><?xml version="1.0" encoding="UTF-8" ?><Relationships xmlns="http://schemas.openxmlformats.org/package/2006/relationships"><Relationship Target="../slideLayouts/slideLayout7.xml" Type="http://schemas.openxmlformats.org/officeDocument/2006/relationships/slideLayout" Id="rId1"></Relationship></Relationships>
</file>

<file path=ppt/slides/_rels/slide4.xml.rels><?xml version="1.0" encoding="UTF-8" ?><Relationships xmlns="http://schemas.openxmlformats.org/package/2006/relationships"><Relationship Target="../notesSlides/notesSlide2.xml" Type="http://schemas.openxmlformats.org/officeDocument/2006/relationships/notesSlide" Id="rId2"></Relationship><Relationship Target="../slideLayouts/slideLayout31.xml" Type="http://schemas.openxmlformats.org/officeDocument/2006/relationships/slideLayout" Id="rId1"></Relationship></Relationships>
</file>

<file path=ppt/slides/_rels/slide5.xml.rels><?xml version="1.0" encoding="UTF-8" ?><Relationships xmlns="http://schemas.openxmlformats.org/package/2006/relationships"><Relationship Target="../media/image10.svg" Type="http://schemas.openxmlformats.org/officeDocument/2006/relationships/image" Id="rId3"></Relationship><Relationship Target="../notesSlides/notesSlide3.xml" Type="http://schemas.openxmlformats.org/officeDocument/2006/relationships/notesSlide" Id="rId2"></Relationship><Relationship Target="../slideLayouts/slideLayout46.xml" Type="http://schemas.openxmlformats.org/officeDocument/2006/relationships/slideLayout" Id="rId1"></Relationship><Relationship Target="../media/image13.svg" Type="http://schemas.openxmlformats.org/officeDocument/2006/relationships/image" Id="rId6"></Relationship><Relationship Target="../media/image12.svg" Type="http://schemas.openxmlformats.org/officeDocument/2006/relationships/image" Id="rId5"></Relationship><Relationship Target="../media/image11.svg" Type="http://schemas.openxmlformats.org/officeDocument/2006/relationships/image" Id="rId4"></Relationship></Relationships>
</file>

<file path=ppt/slides/_rels/slide6.xml.rels><?xml version="1.0" encoding="UTF-8" ?><Relationships xmlns="http://schemas.openxmlformats.org/package/2006/relationships"><Relationship Target="../media/image14.svg" Type="http://schemas.openxmlformats.org/officeDocument/2006/relationships/image" Id="rId3"></Relationship><Relationship Target="../notesSlides/notesSlide4.xml" Type="http://schemas.openxmlformats.org/officeDocument/2006/relationships/notesSlide" Id="rId2"></Relationship><Relationship Target="../slideLayouts/slideLayout26.xml" Type="http://schemas.openxmlformats.org/officeDocument/2006/relationships/slideLayout" Id="rId1"></Relationship><Relationship Target="../media/image17.svg" Type="http://schemas.openxmlformats.org/officeDocument/2006/relationships/image" Id="rId6"></Relationship><Relationship Target="../media/image16.svg" Type="http://schemas.openxmlformats.org/officeDocument/2006/relationships/image" Id="rId5"></Relationship><Relationship Target="../media/image15.svg" Type="http://schemas.openxmlformats.org/officeDocument/2006/relationships/image" Id="rId4"></Relationship></Relationships>
</file>

<file path=ppt/slides/_rels/slide7.xml.rels><?xml version="1.0" encoding="UTF-8" ?><Relationships xmlns="http://schemas.openxmlformats.org/package/2006/relationships"><Relationship Target="../media/image18.png" Type="http://schemas.openxmlformats.org/officeDocument/2006/relationships/image" Id="rId3"></Relationship><Relationship Target="../notesSlides/notesSlide5.xml" Type="http://schemas.openxmlformats.org/officeDocument/2006/relationships/notesSlide" Id="rId2"></Relationship><Relationship Target="../slideLayouts/slideLayout46.xml" Type="http://schemas.openxmlformats.org/officeDocument/2006/relationships/slideLayout" Id="rId1"></Relationship></Relationships>
</file>

<file path=ppt/slides/_rels/slide8.xml.rels><?xml version="1.0" encoding="UTF-8" ?><Relationships xmlns="http://schemas.openxmlformats.org/package/2006/relationships"><Relationship Target="../charts/chart1.xml" Type="http://schemas.openxmlformats.org/officeDocument/2006/relationships/chart" Id="rId3"></Relationship><Relationship Target="../notesSlides/notesSlide6.xml" Type="http://schemas.openxmlformats.org/officeDocument/2006/relationships/notesSlide" Id="rId2"></Relationship><Relationship Target="../slideLayouts/slideLayout37.xml" Type="http://schemas.openxmlformats.org/officeDocument/2006/relationships/slideLayout" Id="rId1"></Relationship></Relationships>
</file>

<file path=ppt/slides/_rels/slide9.xml.rels><?xml version="1.0" encoding="UTF-8" ?><Relationships xmlns="http://schemas.openxmlformats.org/package/2006/relationships"><Relationship Target="../media/image19.png" Type="http://schemas.openxmlformats.org/officeDocument/2006/relationships/image" Id="rId3"></Relationship><Relationship Target="../notesSlides/notesSlide7.xml" Type="http://schemas.openxmlformats.org/officeDocument/2006/relationships/notesSlide" Id="rId2"></Relationship><Relationship Target="../slideLayouts/slideLayout46.xml" Type="http://schemas.openxmlformats.org/officeDocument/2006/relationships/slideLayout" Id="rId1"></Relationship><Relationship Target="../media/image18.png" Type="http://schemas.openxmlformats.org/officeDocument/2006/relationships/image" Id="rId4"></Relationship></Relationships>
</file>

<file path=ppt/slides/_rels/slide10.xml.rels><?xml version="1.0" encoding="UTF-8" ?><Relationships xmlns="http://schemas.openxmlformats.org/package/2006/relationships"><Relationship Target="../media/image19.png" Type="http://schemas.openxmlformats.org/officeDocument/2006/relationships/image" Id="rId3"></Relationship><Relationship Target="../notesSlides/notesSlide8.xml" Type="http://schemas.openxmlformats.org/officeDocument/2006/relationships/notesSlide" Id="rId2"></Relationship><Relationship Target="../slideLayouts/slideLayout46.xml" Type="http://schemas.openxmlformats.org/officeDocument/2006/relationships/slideLayout" Id="rId1"></Relationship><Relationship Target="../media/image20.png" Type="http://schemas.openxmlformats.org/officeDocument/2006/relationships/image" Id="rId5"></Relationship><Relationship Target="../media/image18.png" Type="http://schemas.openxmlformats.org/officeDocument/2006/relationships/image" Id="rId4"></Relationship></Relationships>
</file>

<file path=ppt/slides/_rels/slide11.xml.rels><?xml version="1.0" encoding="UTF-8" ?><Relationships xmlns="http://schemas.openxmlformats.org/package/2006/relationships"><Relationship Target="../charts/chart2.xml" Type="http://schemas.openxmlformats.org/officeDocument/2006/relationships/chart" Id="rId3"></Relationship><Relationship Target="../notesSlides/notesSlide9.xml" Type="http://schemas.openxmlformats.org/officeDocument/2006/relationships/notesSlide" Id="rId2"></Relationship><Relationship Target="../slideLayouts/slideLayout37.xml" Type="http://schemas.openxmlformats.org/officeDocument/2006/relationships/slideLayout" Id="rId1"></Relationship></Relationships>
</file>

<file path=ppt/slides/_rels/slide12.xml.rels><?xml version="1.0" encoding="UTF-8" ?><Relationships xmlns="http://schemas.openxmlformats.org/package/2006/relationships"><Relationship Target="../charts/chart3.xml" Type="http://schemas.openxmlformats.org/officeDocument/2006/relationships/chart" Id="rId3"></Relationship><Relationship Target="../notesSlides/notesSlide10.xml" Type="http://schemas.openxmlformats.org/officeDocument/2006/relationships/notesSlide" Id="rId2"></Relationship><Relationship Target="../slideLayouts/slideLayout37.xml" Type="http://schemas.openxmlformats.org/officeDocument/2006/relationships/slideLayout" Id="rId1"></Relationship></Relationships>
</file>

<file path=ppt/slides/_rels/slide13.xml.rels><?xml version="1.0" encoding="UTF-8" ?><Relationships xmlns="http://schemas.openxmlformats.org/package/2006/relationships"><Relationship Target="../charts/chart4.xml" Type="http://schemas.openxmlformats.org/officeDocument/2006/relationships/chart" Id="rId3"></Relationship><Relationship Target="../notesSlides/notesSlide11.xml" Type="http://schemas.openxmlformats.org/officeDocument/2006/relationships/notesSlide" Id="rId2"></Relationship><Relationship Target="../slideLayouts/slideLayout37.xml" Type="http://schemas.openxmlformats.org/officeDocument/2006/relationships/slideLayout" Id="rId1"></Relationship></Relationships>
</file>

<file path=ppt/slides/_rels/slide14.xml.rels><?xml version="1.0" encoding="UTF-8" ?><Relationships xmlns="http://schemas.openxmlformats.org/package/2006/relationships"><Relationship Target="../charts/chart5.xml" Type="http://schemas.openxmlformats.org/officeDocument/2006/relationships/chart" Id="rId3"></Relationship><Relationship Target="../notesSlides/notesSlide12.xml" Type="http://schemas.openxmlformats.org/officeDocument/2006/relationships/notesSlide" Id="rId2"></Relationship><Relationship Target="../slideLayouts/slideLayout37.xml" Type="http://schemas.openxmlformats.org/officeDocument/2006/relationships/slideLayout" Id="rId1"></Relationship></Relationships>
</file>

<file path=ppt/slides/_rels/slide15.xml.rels><?xml version="1.0" encoding="UTF-8" ?><Relationships xmlns="http://schemas.openxmlformats.org/package/2006/relationships"><Relationship Target="../media/image21.svg" Type="http://schemas.openxmlformats.org/officeDocument/2006/relationships/image" Id="rId3"></Relationship><Relationship Target="../notesSlides/notesSlide13.xml" Type="http://schemas.openxmlformats.org/officeDocument/2006/relationships/notesSlide" Id="rId2"></Relationship><Relationship Target="../slideLayouts/slideLayout37.xml" Type="http://schemas.openxmlformats.org/officeDocument/2006/relationships/slideLayout" Id="rId1"></Relationship><Relationship Target="../media/image23.svg" Type="http://schemas.openxmlformats.org/officeDocument/2006/relationships/image" Id="rId5"></Relationship><Relationship Target="../media/image22.svg" Type="http://schemas.openxmlformats.org/officeDocument/2006/relationships/image" Id="rId4"></Relationship></Relationships>
</file>

<file path=ppt/slides/_rels/slide16.xml.rels><?xml version="1.0" encoding="UTF-8" ?><Relationships xmlns="http://schemas.openxmlformats.org/package/2006/relationships"><Relationship Target="../media/image19.png" Type="http://schemas.openxmlformats.org/officeDocument/2006/relationships/image" Id="rId3"></Relationship><Relationship Target="../notesSlides/notesSlide14.xml" Type="http://schemas.openxmlformats.org/officeDocument/2006/relationships/notesSlide" Id="rId2"></Relationship><Relationship Target="../slideLayouts/slideLayout46.xml" Type="http://schemas.openxmlformats.org/officeDocument/2006/relationships/slideLayout" Id="rId1"></Relationship><Relationship Target="../media/image24.png" Type="http://schemas.openxmlformats.org/officeDocument/2006/relationships/image" Id="rId6"></Relationship><Relationship Target="../media/image20.png" Type="http://schemas.openxmlformats.org/officeDocument/2006/relationships/image" Id="rId5"></Relationship><Relationship Target="../media/image18.png" Type="http://schemas.openxmlformats.org/officeDocument/2006/relationships/image" Id="rId4"></Relationship></Relationships>
</file>

<file path=ppt/slides/_rels/slide17.xml.rels><?xml version="1.0" encoding="UTF-8" ?><Relationships xmlns="http://schemas.openxmlformats.org/package/2006/relationships"><Relationship Target="../charts/chart6.xml" Type="http://schemas.openxmlformats.org/officeDocument/2006/relationships/chart" Id="rId3"></Relationship><Relationship Target="../notesSlides/notesSlide15.xml" Type="http://schemas.openxmlformats.org/officeDocument/2006/relationships/notesSlide" Id="rId2"></Relationship><Relationship Target="../slideLayouts/slideLayout37.xml" Type="http://schemas.openxmlformats.org/officeDocument/2006/relationships/slideLayout" Id="rId1"></Relationship></Relationships>
</file>

<file path=ppt/slides/_rels/slide18.xml.rels><?xml version="1.0" encoding="UTF-8" ?><Relationships xmlns="http://schemas.openxmlformats.org/package/2006/relationships"><Relationship Target="../media/image25.svg" Type="http://schemas.openxmlformats.org/officeDocument/2006/relationships/image" Id="rId3"></Relationship><Relationship Target="../notesSlides/notesSlide16.xml" Type="http://schemas.openxmlformats.org/officeDocument/2006/relationships/notesSlide" Id="rId2"></Relationship><Relationship Target="../slideLayouts/slideLayout37.xml" Type="http://schemas.openxmlformats.org/officeDocument/2006/relationships/slideLayout" Id="rId1"></Relationship><Relationship Target="../media/image27.svg" Type="http://schemas.openxmlformats.org/officeDocument/2006/relationships/image" Id="rId5"></Relationship><Relationship Target="../media/image26.svg" Type="http://schemas.openxmlformats.org/officeDocument/2006/relationships/image" Id="rId4"></Relationship></Relationships>
</file>

<file path=ppt/slides/_rels/slide19.xml.rels><?xml version="1.0" encoding="UTF-8" ?><Relationships xmlns="http://schemas.openxmlformats.org/package/2006/relationships"><Relationship Target="../notesSlides/notesSlide17.xml" Type="http://schemas.openxmlformats.org/officeDocument/2006/relationships/notesSlide" Id="rId2"></Relationship><Relationship Target="../slideLayouts/slideLayout31.xml" Type="http://schemas.openxmlformats.org/officeDocument/2006/relationships/slideLayout" Id="rId1"></Relationship></Relationships>
</file>

<file path=ppt/slides/_rels/slide20.xml.rels><?xml version="1.0" encoding="UTF-8" ?><Relationships xmlns="http://schemas.openxmlformats.org/package/2006/relationships"><Relationship Target="../slideLayouts/slideLayout33.xml" Type="http://schemas.openxmlformats.org/officeDocument/2006/relationships/slideLayout" Id="rId1"></Relationship></Relationships>
</file>

<file path=ppt/slides/_rels/slide21.xml.rels><?xml version="1.0" encoding="UTF-8" ?><Relationships xmlns="http://schemas.openxmlformats.org/package/2006/relationships"><Relationship Target="../media/image28.png" Type="http://schemas.openxmlformats.org/officeDocument/2006/relationships/image" Id="rId3"></Relationship><Relationship Target="../notesSlides/notesSlide18.xml" Type="http://schemas.openxmlformats.org/officeDocument/2006/relationships/notesSlide" Id="rId2"></Relationship><Relationship Target="../slideLayouts/slideLayout46.xml" Type="http://schemas.openxmlformats.org/officeDocument/2006/relationships/slideLayout" Id="rId1"></Relationship></Relationships>
</file>

<file path=ppt/slides/_rels/slide22.xml.rels><?xml version="1.0" encoding="UTF-8" ?><Relationships xmlns="http://schemas.openxmlformats.org/package/2006/relationships"><Relationship Target="../slideLayouts/slideLayout27.xml" Type="http://schemas.openxmlformats.org/officeDocument/2006/relationships/slideLayout" Id="rId1"></Relationship></Relationships>
</file>

<file path=ppt/slides/_rels/slide23.xml.rels><?xml version="1.0" encoding="UTF-8" ?><Relationships xmlns="http://schemas.openxmlformats.org/package/2006/relationships"><Relationship Target="../media/image29.png" Type="http://schemas.openxmlformats.org/officeDocument/2006/relationships/image" Id="rId2"></Relationship><Relationship Target="../slideLayouts/slideLayout37.xml" Type="http://schemas.openxmlformats.org/officeDocument/2006/relationships/slideLayout" Id="rId1"></Relationship></Relationships>
</file>

<file path=ppt/slides/_rels/slide24.xml.rels><?xml version="1.0" encoding="UTF-8" ?><Relationships xmlns="http://schemas.openxmlformats.org/package/2006/relationships"><Relationship Target="../media/image30.png" Type="http://schemas.openxmlformats.org/officeDocument/2006/relationships/image" Id="rId3"></Relationship><Relationship Target="../media/image34.svg" Type="http://schemas.openxmlformats.org/officeDocument/2006/relationships/image" Id="rId7"></Relationship><Relationship Target="../notesSlides/notesSlide19.xml" Type="http://schemas.openxmlformats.org/officeDocument/2006/relationships/notesSlide" Id="rId2"></Relationship><Relationship Target="../slideLayouts/slideLayout46.xml" Type="http://schemas.openxmlformats.org/officeDocument/2006/relationships/slideLayout" Id="rId1"></Relationship><Relationship Target="../media/image33.svg" Type="http://schemas.openxmlformats.org/officeDocument/2006/relationships/image" Id="rId6"></Relationship><Relationship Target="../media/image32.svg" Type="http://schemas.openxmlformats.org/officeDocument/2006/relationships/image" Id="rId5"></Relationship><Relationship Target="../media/image31.svg" Type="http://schemas.openxmlformats.org/officeDocument/2006/relationships/image" Id="rId4"></Relationship></Relationships>
</file>

<file path=ppt/slides/_rels/slide25.xml.rels><?xml version="1.0" encoding="UTF-8" ?><Relationships xmlns="http://schemas.openxmlformats.org/package/2006/relationships"><Relationship Target="../media/image35.svg" Type="http://schemas.openxmlformats.org/officeDocument/2006/relationships/image" Id="rId3"></Relationship><Relationship Target="../notesSlides/notesSlide20.xml" Type="http://schemas.openxmlformats.org/officeDocument/2006/relationships/notesSlide" Id="rId2"></Relationship><Relationship Target="../slideLayouts/slideLayout46.xml" Type="http://schemas.openxmlformats.org/officeDocument/2006/relationships/slideLayout" Id="rId1"></Relationship><Relationship Target="../media/image38.png" Type="http://schemas.openxmlformats.org/officeDocument/2006/relationships/image" Id="rId6"></Relationship><Relationship Target="../media/image37.svg" Type="http://schemas.openxmlformats.org/officeDocument/2006/relationships/image" Id="rId5"></Relationship><Relationship Target="../media/image36.svg" Type="http://schemas.openxmlformats.org/officeDocument/2006/relationships/image" Id="rId4"></Relationship></Relationships>
</file>

<file path=ppt/slides/_rels/slide26.xml.rels><?xml version="1.0" encoding="UTF-8" ?><Relationships xmlns="http://schemas.openxmlformats.org/package/2006/relationships"><Relationship Target="../media/image39.png" Type="http://schemas.openxmlformats.org/officeDocument/2006/relationships/image" Id="rId3"></Relationship><Relationship Target="../media/image43.svg" Type="http://schemas.openxmlformats.org/officeDocument/2006/relationships/image" Id="rId7"></Relationship><Relationship Target="../notesSlides/notesSlide21.xml" Type="http://schemas.openxmlformats.org/officeDocument/2006/relationships/notesSlide" Id="rId2"></Relationship><Relationship Target="../slideLayouts/slideLayout46.xml" Type="http://schemas.openxmlformats.org/officeDocument/2006/relationships/slideLayout" Id="rId1"></Relationship><Relationship Target="../media/image42.svg" Type="http://schemas.openxmlformats.org/officeDocument/2006/relationships/image" Id="rId6"></Relationship><Relationship Target="../media/image41.svg" Type="http://schemas.openxmlformats.org/officeDocument/2006/relationships/image" Id="rId5"></Relationship><Relationship Target="../media/image40.svg" Type="http://schemas.openxmlformats.org/officeDocument/2006/relationships/image" Id="rId4"></Relationship></Relationships>
</file>

<file path=ppt/slides/_rels/slide27.xml.rels><?xml version="1.0" encoding="UTF-8" ?><Relationships xmlns="http://schemas.openxmlformats.org/package/2006/relationships"><Relationship Target="../media/image44.svg" Type="http://schemas.openxmlformats.org/officeDocument/2006/relationships/image" Id="rId3"></Relationship><Relationship Target="../media/image38.png" Type="http://schemas.openxmlformats.org/officeDocument/2006/relationships/image" Id="rId7"></Relationship><Relationship Target="../notesSlides/notesSlide22.xml" Type="http://schemas.openxmlformats.org/officeDocument/2006/relationships/notesSlide" Id="rId2"></Relationship><Relationship Target="../slideLayouts/slideLayout46.xml" Type="http://schemas.openxmlformats.org/officeDocument/2006/relationships/slideLayout" Id="rId1"></Relationship><Relationship Target="../media/image47.svg" Type="http://schemas.openxmlformats.org/officeDocument/2006/relationships/image" Id="rId6"></Relationship><Relationship Target="../media/image46.svg" Type="http://schemas.openxmlformats.org/officeDocument/2006/relationships/image" Id="rId5"></Relationship><Relationship Target="../media/image45.svg" Type="http://schemas.openxmlformats.org/officeDocument/2006/relationships/image" Id="rId4"></Relationship></Relationships>
</file>

<file path=ppt/slides/_rels/slide28.xml.rels><?xml version="1.0" encoding="UTF-8" ?><Relationships xmlns="http://schemas.openxmlformats.org/package/2006/relationships"><Relationship Target="../media/image48.png" Type="http://schemas.openxmlformats.org/officeDocument/2006/relationships/image" Id="rId3"></Relationship><Relationship Target="../media/image52.svg" Type="http://schemas.openxmlformats.org/officeDocument/2006/relationships/image" Id="rId7"></Relationship><Relationship Target="../notesSlides/notesSlide23.xml" Type="http://schemas.openxmlformats.org/officeDocument/2006/relationships/notesSlide" Id="rId2"></Relationship><Relationship Target="../slideLayouts/slideLayout46.xml" Type="http://schemas.openxmlformats.org/officeDocument/2006/relationships/slideLayout" Id="rId1"></Relationship><Relationship Target="../media/image51.svg" Type="http://schemas.openxmlformats.org/officeDocument/2006/relationships/image" Id="rId6"></Relationship><Relationship Target="../media/image50.svg" Type="http://schemas.openxmlformats.org/officeDocument/2006/relationships/image" Id="rId5"></Relationship><Relationship Target="../media/image49.svg" Type="http://schemas.openxmlformats.org/officeDocument/2006/relationships/image" Id="rId4"></Relationship></Relationships>
</file>

<file path=ppt/slides/_rels/slide29.xml.rels><?xml version="1.0" encoding="UTF-8" ?><Relationships xmlns="http://schemas.openxmlformats.org/package/2006/relationships"><Relationship Target="../media/image53.svg" Type="http://schemas.openxmlformats.org/officeDocument/2006/relationships/image" Id="rId3"></Relationship><Relationship Target="../media/image38.png" Type="http://schemas.openxmlformats.org/officeDocument/2006/relationships/image" Id="rId7"></Relationship><Relationship Target="../notesSlides/notesSlide24.xml" Type="http://schemas.openxmlformats.org/officeDocument/2006/relationships/notesSlide" Id="rId2"></Relationship><Relationship Target="../slideLayouts/slideLayout46.xml" Type="http://schemas.openxmlformats.org/officeDocument/2006/relationships/slideLayout" Id="rId1"></Relationship><Relationship Target="../media/image56.svg" Type="http://schemas.openxmlformats.org/officeDocument/2006/relationships/image" Id="rId6"></Relationship><Relationship Target="../media/image55.svg" Type="http://schemas.openxmlformats.org/officeDocument/2006/relationships/image" Id="rId5"></Relationship><Relationship Target="../media/image54.svg" Type="http://schemas.openxmlformats.org/officeDocument/2006/relationships/image" Id="rId4"></Relationship></Relationships>
</file>

<file path=ppt/slides/_rels/slide30.xml.rels><?xml version="1.0" encoding="UTF-8" ?><Relationships xmlns="http://schemas.openxmlformats.org/package/2006/relationships"><Relationship Target="../media/image57.png" Type="http://schemas.openxmlformats.org/officeDocument/2006/relationships/image" Id="rId3"></Relationship><Relationship Target="../media/image61.svg" Type="http://schemas.openxmlformats.org/officeDocument/2006/relationships/image" Id="rId7"></Relationship><Relationship Target="../notesSlides/notesSlide25.xml" Type="http://schemas.openxmlformats.org/officeDocument/2006/relationships/notesSlide" Id="rId2"></Relationship><Relationship Target="../slideLayouts/slideLayout46.xml" Type="http://schemas.openxmlformats.org/officeDocument/2006/relationships/slideLayout" Id="rId1"></Relationship><Relationship Target="../media/image60.svg" Type="http://schemas.openxmlformats.org/officeDocument/2006/relationships/image" Id="rId6"></Relationship><Relationship Target="../media/image59.svg" Type="http://schemas.openxmlformats.org/officeDocument/2006/relationships/image" Id="rId5"></Relationship><Relationship Target="../media/image58.svg" Type="http://schemas.openxmlformats.org/officeDocument/2006/relationships/image" Id="rId4"></Relationship></Relationships>
</file>

<file path=ppt/slides/_rels/slide31.xml.rels><?xml version="1.0" encoding="UTF-8" ?><Relationships xmlns="http://schemas.openxmlformats.org/package/2006/relationships"><Relationship Target="../media/image62.svg" Type="http://schemas.openxmlformats.org/officeDocument/2006/relationships/image" Id="rId3"></Relationship><Relationship Target="../notesSlides/notesSlide26.xml" Type="http://schemas.openxmlformats.org/officeDocument/2006/relationships/notesSlide" Id="rId2"></Relationship><Relationship Target="../slideLayouts/slideLayout46.xml" Type="http://schemas.openxmlformats.org/officeDocument/2006/relationships/slideLayout" Id="rId1"></Relationship><Relationship Target="../media/image38.png" Type="http://schemas.openxmlformats.org/officeDocument/2006/relationships/image" Id="rId6"></Relationship><Relationship Target="../media/image64.svg" Type="http://schemas.openxmlformats.org/officeDocument/2006/relationships/image" Id="rId5"></Relationship><Relationship Target="../media/image63.svg" Type="http://schemas.openxmlformats.org/officeDocument/2006/relationships/image" Id="rId4"></Relationship></Relationships>
</file>

<file path=ppt/slides/_rels/slide32.xml.rels><?xml version="1.0" encoding="UTF-8" ?><Relationships xmlns="http://schemas.openxmlformats.org/package/2006/relationships"><Relationship Target="../media/image65.png" Type="http://schemas.openxmlformats.org/officeDocument/2006/relationships/image" Id="rId3"></Relationship><Relationship Target="../media/image69.svg" Type="http://schemas.openxmlformats.org/officeDocument/2006/relationships/image" Id="rId7"></Relationship><Relationship Target="../notesSlides/notesSlide27.xml" Type="http://schemas.openxmlformats.org/officeDocument/2006/relationships/notesSlide" Id="rId2"></Relationship><Relationship Target="../slideLayouts/slideLayout46.xml" Type="http://schemas.openxmlformats.org/officeDocument/2006/relationships/slideLayout" Id="rId1"></Relationship><Relationship Target="../media/image68.svg" Type="http://schemas.openxmlformats.org/officeDocument/2006/relationships/image" Id="rId6"></Relationship><Relationship Target="../media/image67.svg" Type="http://schemas.openxmlformats.org/officeDocument/2006/relationships/image" Id="rId5"></Relationship><Relationship Target="../media/image66.svg" Type="http://schemas.openxmlformats.org/officeDocument/2006/relationships/image" Id="rId4"></Relationship></Relationships>
</file>

<file path=ppt/slides/_rels/slide33.xml.rels><?xml version="1.0" encoding="UTF-8" ?><Relationships xmlns="http://schemas.openxmlformats.org/package/2006/relationships"><Relationship Target="../media/image70.svg" Type="http://schemas.openxmlformats.org/officeDocument/2006/relationships/image" Id="rId3"></Relationship><Relationship Target="../media/image38.png" Type="http://schemas.openxmlformats.org/officeDocument/2006/relationships/image" Id="rId7"></Relationship><Relationship Target="../notesSlides/notesSlide28.xml" Type="http://schemas.openxmlformats.org/officeDocument/2006/relationships/notesSlide" Id="rId2"></Relationship><Relationship Target="../slideLayouts/slideLayout46.xml" Type="http://schemas.openxmlformats.org/officeDocument/2006/relationships/slideLayout" Id="rId1"></Relationship><Relationship Target="../media/image72.svg" Type="http://schemas.openxmlformats.org/officeDocument/2006/relationships/image" Id="rId6"></Relationship><Relationship Target="../media/image71.svg" Type="http://schemas.openxmlformats.org/officeDocument/2006/relationships/image" Id="rId5"></Relationship><Relationship Target="../media/image44.svg" Type="http://schemas.openxmlformats.org/officeDocument/2006/relationships/image" Id="rId4"></Relationship></Relationships>
</file>

<file path=ppt/slides/_rels/slide34.xml.rels><?xml version="1.0" encoding="UTF-8" ?><Relationships xmlns="http://schemas.openxmlformats.org/package/2006/relationships"><Relationship Target="../slideLayouts/slideLayout31.xml" Type="http://schemas.openxmlformats.org/officeDocument/2006/relationships/slideLayout" Id="rId1"></Relationshi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4DB5F1-1094-6F9F-E0F5-137316D796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7683" y="1507786"/>
            <a:ext cx="8024317" cy="5350213"/>
          </a:xfrm>
          <a:prstGeom prst="rect">
            <a:avLst/>
          </a:prstGeom>
        </p:spPr>
      </p:pic>
      <p:sp>
        <p:nvSpPr>
          <p:cNvPr id="2" name="Title 1">
            <a:extLst>
              <a:ext uri="{FF2B5EF4-FFF2-40B4-BE49-F238E27FC236}">
                <a16:creationId xmlns:a16="http://schemas.microsoft.com/office/drawing/2014/main" id="{184FA7E5-10B8-2979-381A-3FF0C216A70F}"/>
              </a:ext>
            </a:extLst>
          </p:cNvPr>
          <p:cNvSpPr>
            <a:spLocks noGrp="1"/>
          </p:cNvSpPr>
          <p:nvPr>
            <p:ph type="ctrTitle"/>
          </p:nvPr>
        </p:nvSpPr>
        <p:spPr>
          <a:xfrm>
            <a:off x="540000" y="1016775"/>
            <a:ext cx="10242300" cy="1224000"/>
          </a:xfrm>
        </p:spPr>
        <p:txBody>
          <a:bodyPr/>
          <a:lstStyle/>
          <a:p>
            <a:br>
              <a:rPr lang="en-AU" b="1"/>
            </a:br>
            <a:r>
              <a:rPr lang="en-AU" b="1"/>
              <a:t>Belonging and Togetherness</a:t>
            </a:r>
          </a:p>
        </p:txBody>
      </p:sp>
      <p:sp>
        <p:nvSpPr>
          <p:cNvPr id="3" name="Text Placeholder 2">
            <a:extLst>
              <a:ext uri="{FF2B5EF4-FFF2-40B4-BE49-F238E27FC236}">
                <a16:creationId xmlns:a16="http://schemas.microsoft.com/office/drawing/2014/main" id="{3D2D0686-C474-E598-1EF5-A02426BDF4A9}"/>
              </a:ext>
            </a:extLst>
          </p:cNvPr>
          <p:cNvSpPr>
            <a:spLocks noGrp="1"/>
          </p:cNvSpPr>
          <p:nvPr>
            <p:ph type="body" sz="quarter" idx="10"/>
          </p:nvPr>
        </p:nvSpPr>
        <p:spPr>
          <a:xfrm>
            <a:off x="540000" y="1880775"/>
            <a:ext cx="7060950" cy="720000"/>
          </a:xfrm>
        </p:spPr>
        <p:txBody>
          <a:bodyPr vert="horz" lIns="0" tIns="0" rIns="0" bIns="0" rtlCol="0" anchor="t">
            <a:noAutofit/>
          </a:bodyPr>
          <a:lstStyle/>
          <a:p>
            <a:pPr defTabSz="609585">
              <a:spcAft>
                <a:spcPts val="0"/>
              </a:spcAft>
              <a:defRPr/>
            </a:pPr>
            <a:endParaRPr lang="en-AU">
              <a:latin typeface="Public Sans SemiBold"/>
            </a:endParaRPr>
          </a:p>
          <a:p>
            <a:pPr defTabSz="609585">
              <a:spcAft>
                <a:spcPts val="0"/>
              </a:spcAft>
              <a:defRPr/>
            </a:pPr>
            <a:endParaRPr lang="en-AU">
              <a:latin typeface="Public Sans SemiBold"/>
            </a:endParaRPr>
          </a:p>
          <a:p>
            <a:pPr defTabSz="609585">
              <a:spcAft>
                <a:spcPts val="0"/>
              </a:spcAft>
              <a:defRPr/>
            </a:pPr>
            <a:endParaRPr lang="en-AU">
              <a:latin typeface="Public Sans SemiBold"/>
            </a:endParaRPr>
          </a:p>
          <a:p>
            <a:pPr lvl="0" defTabSz="609585">
              <a:spcAft>
                <a:spcPts val="0"/>
              </a:spcAft>
              <a:defRPr/>
            </a:pPr>
            <a:r>
              <a:rPr lang="en-AU" sz="1800" i="1">
                <a:latin typeface="Public Sans SemiBold"/>
              </a:rPr>
              <a:t>How children and young people </a:t>
            </a:r>
          </a:p>
          <a:p>
            <a:pPr lvl="0" defTabSz="609585">
              <a:spcAft>
                <a:spcPts val="0"/>
              </a:spcAft>
              <a:defRPr/>
            </a:pPr>
            <a:r>
              <a:rPr lang="en-AU" sz="1800" i="1">
                <a:latin typeface="Public Sans SemiBold"/>
              </a:rPr>
              <a:t>imagine an inclusive future free from</a:t>
            </a:r>
          </a:p>
          <a:p>
            <a:pPr lvl="0" defTabSz="609585">
              <a:spcAft>
                <a:spcPts val="0"/>
              </a:spcAft>
              <a:defRPr/>
            </a:pPr>
            <a:r>
              <a:rPr lang="en-AU" sz="1800" i="1">
                <a:latin typeface="Public Sans SemiBold"/>
              </a:rPr>
              <a:t>racism and discrimination</a:t>
            </a:r>
          </a:p>
          <a:p>
            <a:pPr lvl="0" defTabSz="609585">
              <a:spcAft>
                <a:spcPts val="0"/>
              </a:spcAft>
              <a:defRPr/>
            </a:pPr>
            <a:endParaRPr lang="en-AU">
              <a:latin typeface="Public Sans SemiBold"/>
            </a:endParaRPr>
          </a:p>
          <a:p>
            <a:pPr lvl="0" defTabSz="609585">
              <a:spcAft>
                <a:spcPts val="0"/>
              </a:spcAft>
              <a:defRPr/>
            </a:pPr>
            <a:endParaRPr lang="en-AU">
              <a:latin typeface="Public Sans SemiBold"/>
            </a:endParaRPr>
          </a:p>
          <a:p>
            <a:pPr lvl="0" defTabSz="609585">
              <a:spcAft>
                <a:spcPts val="0"/>
              </a:spcAft>
              <a:defRPr/>
            </a:pPr>
            <a:endParaRPr lang="en-AU">
              <a:latin typeface="Public Sans SemiBold"/>
            </a:endParaRPr>
          </a:p>
          <a:p>
            <a:pPr lvl="0" defTabSz="609585">
              <a:spcAft>
                <a:spcPts val="0"/>
              </a:spcAft>
              <a:defRPr/>
            </a:pPr>
            <a:endParaRPr lang="en-AU">
              <a:latin typeface="Public Sans SemiBold"/>
            </a:endParaRPr>
          </a:p>
          <a:p>
            <a:pPr lvl="0" defTabSz="609585">
              <a:spcAft>
                <a:spcPts val="0"/>
              </a:spcAft>
              <a:defRPr/>
            </a:pPr>
            <a:endParaRPr lang="en-AU">
              <a:latin typeface="Public Sans SemiBold"/>
            </a:endParaRPr>
          </a:p>
          <a:p>
            <a:pPr lvl="0" defTabSz="609585">
              <a:spcAft>
                <a:spcPts val="0"/>
              </a:spcAft>
              <a:defRPr/>
            </a:pPr>
            <a:endParaRPr lang="en-AU">
              <a:latin typeface="Public Sans SemiBold"/>
            </a:endParaRPr>
          </a:p>
          <a:p>
            <a:pPr lvl="0" defTabSz="609585">
              <a:spcAft>
                <a:spcPts val="0"/>
              </a:spcAft>
              <a:defRPr/>
            </a:pPr>
            <a:endParaRPr lang="en-AU">
              <a:latin typeface="Public Sans SemiBold"/>
            </a:endParaRPr>
          </a:p>
          <a:p>
            <a:pPr lvl="0" defTabSz="609585">
              <a:spcAft>
                <a:spcPts val="0"/>
              </a:spcAft>
              <a:defRPr/>
            </a:pPr>
            <a:r>
              <a:rPr lang="en-AU" sz="1400">
                <a:latin typeface="Public Sans SemiBold"/>
              </a:rPr>
              <a:t>South Coast Child Wellbeing Network Conference</a:t>
            </a:r>
          </a:p>
          <a:p>
            <a:pPr lvl="0" defTabSz="609585">
              <a:spcAft>
                <a:spcPts val="0"/>
              </a:spcAft>
              <a:defRPr/>
            </a:pPr>
            <a:endParaRPr lang="en-AU" sz="1400">
              <a:latin typeface="Public Sans SemiBold"/>
            </a:endParaRPr>
          </a:p>
          <a:p>
            <a:pPr lvl="0" defTabSz="609585">
              <a:spcAft>
                <a:spcPts val="0"/>
              </a:spcAft>
              <a:defRPr/>
            </a:pPr>
            <a:r>
              <a:rPr lang="en-AU" sz="1400" i="1">
                <a:latin typeface="Public Sans SemiBold"/>
              </a:rPr>
              <a:t>15 September 2026</a:t>
            </a:r>
            <a:endParaRPr lang="en-US" sz="1400" i="1">
              <a:latin typeface="Public Sans SemiBold"/>
            </a:endParaRPr>
          </a:p>
          <a:p>
            <a:pPr lvl="0" defTabSz="609585">
              <a:spcAft>
                <a:spcPts val="0"/>
              </a:spcAft>
              <a:defRPr/>
            </a:pPr>
            <a:endParaRPr lang="en-US">
              <a:latin typeface="Public Sans Light"/>
            </a:endParaRPr>
          </a:p>
          <a:p>
            <a:endParaRPr lang="en-AU">
              <a:latin typeface="Public Sans SemiBold"/>
            </a:endParaRPr>
          </a:p>
          <a:p>
            <a:endParaRPr lang="en-AU"/>
          </a:p>
        </p:txBody>
      </p:sp>
      <p:pic>
        <p:nvPicPr>
          <p:cNvPr id="7" name="Picture 6" descr="NSW Government brand guidelines for grant and sponsorship ...">
            <a:extLst>
              <a:ext uri="{FF2B5EF4-FFF2-40B4-BE49-F238E27FC236}">
                <a16:creationId xmlns:a16="http://schemas.microsoft.com/office/drawing/2014/main" id="{997B75F0-937A-80BD-439F-EC6F36E957B7}"/>
              </a:ext>
            </a:extLst>
          </p:cNvPr>
          <p:cNvPicPr>
            <a:picLocks noChangeAspect="1"/>
          </p:cNvPicPr>
          <p:nvPr/>
        </p:nvPicPr>
        <p:blipFill>
          <a:blip r:embed="rId3"/>
          <a:stretch>
            <a:fillRect/>
          </a:stretch>
        </p:blipFill>
        <p:spPr>
          <a:xfrm>
            <a:off x="11141338" y="5610206"/>
            <a:ext cx="698748" cy="759619"/>
          </a:xfrm>
          <a:prstGeom prst="rect">
            <a:avLst/>
          </a:prstGeom>
        </p:spPr>
      </p:pic>
    </p:spTree>
    <p:extLst>
      <p:ext uri="{BB962C8B-B14F-4D97-AF65-F5344CB8AC3E}">
        <p14:creationId xmlns:p14="http://schemas.microsoft.com/office/powerpoint/2010/main" val="1747067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alpha val="60000"/>
          </a:schemeClr>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62C44EC-EA9D-766F-7247-D306F7CE9E95}"/>
              </a:ext>
            </a:extLst>
          </p:cNvPr>
          <p:cNvSpPr txBox="1">
            <a:spLocks/>
          </p:cNvSpPr>
          <p:nvPr/>
        </p:nvSpPr>
        <p:spPr>
          <a:xfrm>
            <a:off x="2316000" y="2856600"/>
            <a:ext cx="7560000" cy="114480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kern="1200">
                <a:solidFill>
                  <a:schemeClr val="tx1"/>
                </a:solidFill>
                <a:latin typeface="Arial Bold" panose="020B0704020202020204" pitchFamily="34" charset="0"/>
                <a:ea typeface="+mj-ea"/>
                <a:cs typeface="Arial Bold" panose="020B07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AU" sz="3200" b="0" i="0" u="none" strike="noStrike" kern="1200" cap="none" spc="0" normalizeH="0" baseline="0" noProof="0">
                <a:ln>
                  <a:noFill/>
                </a:ln>
                <a:solidFill>
                  <a:srgbClr val="000000"/>
                </a:solidFill>
                <a:effectLst/>
                <a:uLnTx/>
                <a:uFillTx/>
                <a:latin typeface="Public Sans ExtraBold" pitchFamily="2" charset="0"/>
                <a:ea typeface="+mj-ea"/>
                <a:cs typeface="Arial Bold" panose="020B0704020202020204" pitchFamily="34" charset="0"/>
              </a:rPr>
              <a:t>Acknowledgement of Country</a:t>
            </a:r>
          </a:p>
        </p:txBody>
      </p:sp>
      <p:sp>
        <p:nvSpPr>
          <p:cNvPr id="6" name="Title 1">
            <a:extLst>
              <a:ext uri="{FF2B5EF4-FFF2-40B4-BE49-F238E27FC236}">
                <a16:creationId xmlns:a16="http://schemas.microsoft.com/office/drawing/2014/main" id="{43E6567F-46D6-AB10-2F4E-91410870F9D6}"/>
              </a:ext>
            </a:extLst>
          </p:cNvPr>
          <p:cNvSpPr txBox="1">
            <a:spLocks/>
          </p:cNvSpPr>
          <p:nvPr/>
        </p:nvSpPr>
        <p:spPr>
          <a:xfrm>
            <a:off x="2506980" y="3631628"/>
            <a:ext cx="7178040" cy="1675712"/>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kern="1200">
                <a:solidFill>
                  <a:schemeClr val="tx1"/>
                </a:solidFill>
                <a:latin typeface="Arial Bold" panose="020B0704020202020204" pitchFamily="34" charset="0"/>
                <a:ea typeface="+mj-ea"/>
                <a:cs typeface="Arial Bold" panose="020B0704020202020204" pitchFamily="34" charset="0"/>
              </a:defRPr>
            </a:lvl1pPr>
          </a:lstStyle>
          <a:p>
            <a:pPr marL="0" marR="0" lvl="0" indent="0" algn="ctr" defTabSz="914400" rtl="0" eaLnBrk="1" fontAlgn="auto" latinLnBrk="0" hangingPunct="1">
              <a:lnSpc>
                <a:spcPts val="2400"/>
              </a:lnSpc>
              <a:spcBef>
                <a:spcPct val="0"/>
              </a:spcBef>
              <a:spcAft>
                <a:spcPts val="0"/>
              </a:spcAft>
              <a:buClrTx/>
              <a:buSzTx/>
              <a:buFontTx/>
              <a:buNone/>
              <a:tabLst/>
              <a:defRPr/>
            </a:pPr>
            <a:r>
              <a:rPr kumimoji="0" lang="en-AU" sz="2000" b="0" i="0" u="none" strike="noStrike" kern="1200" cap="none" spc="0" normalizeH="0" baseline="0" noProof="0">
                <a:ln>
                  <a:noFill/>
                </a:ln>
                <a:solidFill>
                  <a:srgbClr val="000000"/>
                </a:solidFill>
                <a:effectLst/>
                <a:uLnTx/>
                <a:uFillTx/>
                <a:latin typeface="Public Sans Light"/>
                <a:ea typeface="+mj-ea"/>
                <a:cs typeface="Arial" panose="020B0604020202020204" pitchFamily="34" charset="0"/>
              </a:rPr>
              <a:t>We acknowledge the Traditional Custodians of the various lands on which we work, pay our respects to Elders past and present and emerging young leaders.</a:t>
            </a:r>
          </a:p>
        </p:txBody>
      </p:sp>
      <p:pic>
        <p:nvPicPr>
          <p:cNvPr id="7" name="Graphic 6">
            <a:extLst>
              <a:ext uri="{FF2B5EF4-FFF2-40B4-BE49-F238E27FC236}">
                <a16:creationId xmlns:a16="http://schemas.microsoft.com/office/drawing/2014/main" id="{FCB189C6-9388-C9FA-6759-BEE6D24936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95538" y="654509"/>
            <a:ext cx="3055940" cy="2153966"/>
          </a:xfrm>
          <a:prstGeom prst="rect">
            <a:avLst/>
          </a:prstGeom>
        </p:spPr>
      </p:pic>
      <p:pic>
        <p:nvPicPr>
          <p:cNvPr id="8" name="Picture 7">
            <a:extLst>
              <a:ext uri="{FF2B5EF4-FFF2-40B4-BE49-F238E27FC236}">
                <a16:creationId xmlns:a16="http://schemas.microsoft.com/office/drawing/2014/main" id="{24002FB3-DB8E-C962-C9A8-27CF5829F3C4}"/>
              </a:ext>
            </a:extLst>
          </p:cNvPr>
          <p:cNvPicPr>
            <a:picLocks noChangeAspect="1"/>
          </p:cNvPicPr>
          <p:nvPr/>
        </p:nvPicPr>
        <p:blipFill>
          <a:blip r:embed="rId4">
            <a:duotone>
              <a:schemeClr val="accent1">
                <a:shade val="45000"/>
                <a:satMod val="135000"/>
              </a:schemeClr>
              <a:prstClr val="white"/>
            </a:duotone>
          </a:blip>
          <a:stretch>
            <a:fillRect/>
          </a:stretch>
        </p:blipFill>
        <p:spPr>
          <a:xfrm>
            <a:off x="0" y="378000"/>
            <a:ext cx="2663244" cy="6480000"/>
          </a:xfrm>
          <a:prstGeom prst="rect">
            <a:avLst/>
          </a:prstGeom>
        </p:spPr>
      </p:pic>
      <p:pic>
        <p:nvPicPr>
          <p:cNvPr id="9" name="Picture 8">
            <a:extLst>
              <a:ext uri="{FF2B5EF4-FFF2-40B4-BE49-F238E27FC236}">
                <a16:creationId xmlns:a16="http://schemas.microsoft.com/office/drawing/2014/main" id="{AA01D0A0-71D0-5B7C-589F-A65CC390E679}"/>
              </a:ext>
            </a:extLst>
          </p:cNvPr>
          <p:cNvPicPr>
            <a:picLocks noChangeAspect="1"/>
          </p:cNvPicPr>
          <p:nvPr/>
        </p:nvPicPr>
        <p:blipFill>
          <a:blip r:embed="rId4">
            <a:duotone>
              <a:schemeClr val="accent1">
                <a:shade val="45000"/>
                <a:satMod val="135000"/>
              </a:schemeClr>
              <a:prstClr val="white"/>
            </a:duotone>
          </a:blip>
          <a:stretch>
            <a:fillRect/>
          </a:stretch>
        </p:blipFill>
        <p:spPr>
          <a:xfrm rot="10800000">
            <a:off x="9528755" y="1"/>
            <a:ext cx="2663245" cy="6480000"/>
          </a:xfrm>
          <a:prstGeom prst="rect">
            <a:avLst/>
          </a:prstGeom>
        </p:spPr>
      </p:pic>
    </p:spTree>
    <p:extLst>
      <p:ext uri="{BB962C8B-B14F-4D97-AF65-F5344CB8AC3E}">
        <p14:creationId xmlns:p14="http://schemas.microsoft.com/office/powerpoint/2010/main" val="4261665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alpha val="60000"/>
          </a:schemeClr>
        </a:solidFill>
        <a:effectLst/>
      </p:bgPr>
    </p:bg>
    <p:spTree>
      <p:nvGrpSpPr>
        <p:cNvPr id="1" name="">
          <a:extLst>
            <a:ext uri="{FF2B5EF4-FFF2-40B4-BE49-F238E27FC236}">
              <a16:creationId xmlns:a16="http://schemas.microsoft.com/office/drawing/2014/main" id="{F479FF2F-D188-60DB-8117-7315ACA25F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49C5F7-FC95-E7F4-5A8C-00A0CDEB4B0B}"/>
              </a:ext>
            </a:extLst>
          </p:cNvPr>
          <p:cNvSpPr>
            <a:spLocks noGrp="1"/>
          </p:cNvSpPr>
          <p:nvPr>
            <p:ph type="ctrTitle"/>
          </p:nvPr>
        </p:nvSpPr>
        <p:spPr>
          <a:xfrm>
            <a:off x="540001" y="2141354"/>
            <a:ext cx="7861479" cy="2575291"/>
          </a:xfrm>
        </p:spPr>
        <p:txBody>
          <a:bodyPr/>
          <a:lstStyle/>
          <a:p>
            <a:r>
              <a:rPr lang="en-AU" sz="2800">
                <a:solidFill>
                  <a:schemeClr val="accent1"/>
                </a:solidFill>
                <a:latin typeface="Public Sans ExtraBold"/>
              </a:rPr>
              <a:t>	Our young people are not the gap. Our young people are strong, talented, cultural, creative, and our young people are ready to lead. The gap is the system not meeting them early enough, locally enough, or culturally enough." </a:t>
            </a:r>
            <a:br>
              <a:rPr lang="en-AU" sz="2400"/>
            </a:br>
            <a:br>
              <a:rPr lang="en-AU" sz="2400"/>
            </a:br>
            <a:r>
              <a:rPr lang="en-AU" sz="1800"/>
              <a:t>– Young Aboriginal person, </a:t>
            </a:r>
            <a:r>
              <a:rPr lang="en-AU" sz="1800" err="1"/>
              <a:t>Thirriwirri</a:t>
            </a:r>
            <a:r>
              <a:rPr lang="en-AU" sz="1800"/>
              <a:t> consultation </a:t>
            </a:r>
            <a:br>
              <a:rPr lang="en-AU" sz="2400"/>
            </a:br>
            <a:br>
              <a:rPr lang="en-AU" sz="2400"/>
            </a:br>
            <a:endParaRPr lang="en-AU" sz="2400" b="1">
              <a:solidFill>
                <a:srgbClr val="000000"/>
              </a:solidFill>
            </a:endParaRPr>
          </a:p>
        </p:txBody>
      </p:sp>
      <p:sp>
        <p:nvSpPr>
          <p:cNvPr id="4" name="Title 1">
            <a:extLst>
              <a:ext uri="{FF2B5EF4-FFF2-40B4-BE49-F238E27FC236}">
                <a16:creationId xmlns:a16="http://schemas.microsoft.com/office/drawing/2014/main" id="{A6C08D6A-A2B4-3ABD-CA80-9ECEFD093250}"/>
              </a:ext>
            </a:extLst>
          </p:cNvPr>
          <p:cNvSpPr txBox="1">
            <a:spLocks/>
          </p:cNvSpPr>
          <p:nvPr/>
        </p:nvSpPr>
        <p:spPr>
          <a:xfrm>
            <a:off x="540001" y="1563556"/>
            <a:ext cx="1258518" cy="1155595"/>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rgbClr val="000000"/>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16600" b="0" i="0" u="none" strike="noStrike" kern="1200" cap="none" spc="0" normalizeH="0" baseline="0" noProof="0">
                <a:ln>
                  <a:noFill/>
                </a:ln>
                <a:solidFill>
                  <a:srgbClr val="460000"/>
                </a:solidFill>
                <a:effectLst/>
                <a:uLnTx/>
                <a:uFillTx/>
                <a:latin typeface="Public Sans"/>
                <a:ea typeface="+mj-ea"/>
                <a:cs typeface="+mj-cs"/>
              </a:rPr>
              <a:t>“</a:t>
            </a:r>
            <a:br>
              <a:rPr kumimoji="0" lang="en-AU" sz="2400" b="0" i="0" u="none" strike="noStrike" kern="1200" cap="none" spc="0" normalizeH="0" baseline="0" noProof="0">
                <a:ln>
                  <a:noFill/>
                </a:ln>
                <a:solidFill>
                  <a:srgbClr val="000000"/>
                </a:solidFill>
                <a:effectLst/>
                <a:uLnTx/>
                <a:uFillTx/>
                <a:latin typeface="Public Sans"/>
                <a:ea typeface="+mj-ea"/>
                <a:cs typeface="+mj-cs"/>
              </a:rPr>
            </a:br>
            <a:br>
              <a:rPr kumimoji="0" lang="en-AU" sz="2400" b="0" i="0" u="none" strike="noStrike" kern="1200" cap="none" spc="0" normalizeH="0" baseline="0" noProof="0">
                <a:ln>
                  <a:noFill/>
                </a:ln>
                <a:solidFill>
                  <a:srgbClr val="000000"/>
                </a:solidFill>
                <a:effectLst/>
                <a:uLnTx/>
                <a:uFillTx/>
                <a:latin typeface="Public Sans"/>
                <a:ea typeface="+mj-ea"/>
                <a:cs typeface="+mj-cs"/>
              </a:rPr>
            </a:br>
            <a:endParaRPr kumimoji="0" lang="en-AU" sz="2400" b="1" i="0" u="none" strike="noStrike" kern="1200" cap="none" spc="0" normalizeH="0" baseline="0" noProof="0">
              <a:ln>
                <a:noFill/>
              </a:ln>
              <a:solidFill>
                <a:srgbClr val="000000"/>
              </a:solidFill>
              <a:effectLst/>
              <a:uLnTx/>
              <a:uFillTx/>
              <a:latin typeface="Public Sans"/>
              <a:ea typeface="+mj-ea"/>
              <a:cs typeface="+mj-cs"/>
            </a:endParaRPr>
          </a:p>
        </p:txBody>
      </p:sp>
    </p:spTree>
    <p:extLst>
      <p:ext uri="{BB962C8B-B14F-4D97-AF65-F5344CB8AC3E}">
        <p14:creationId xmlns:p14="http://schemas.microsoft.com/office/powerpoint/2010/main" val="1278438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E1FD"/>
        </a:solidFill>
        <a:effectLst/>
      </p:bgPr>
    </p:bg>
    <p:spTree>
      <p:nvGrpSpPr>
        <p:cNvPr id="1" name="">
          <a:extLst>
            <a:ext uri="{FF2B5EF4-FFF2-40B4-BE49-F238E27FC236}">
              <a16:creationId xmlns:a16="http://schemas.microsoft.com/office/drawing/2014/main" id="{40FD95B1-D5E6-8928-356A-EC9A0AF5FF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926748-B5B6-EB27-DB7B-09EA13948782}"/>
              </a:ext>
            </a:extLst>
          </p:cNvPr>
          <p:cNvSpPr>
            <a:spLocks noGrp="1"/>
          </p:cNvSpPr>
          <p:nvPr>
            <p:ph type="ctrTitle"/>
          </p:nvPr>
        </p:nvSpPr>
        <p:spPr/>
        <p:txBody>
          <a:bodyPr/>
          <a:lstStyle/>
          <a:p>
            <a:r>
              <a:rPr lang="en-US">
                <a:latin typeface="Public Sans ExtraBold" pitchFamily="2" charset="0"/>
              </a:rPr>
              <a:t>Introduction</a:t>
            </a:r>
            <a:r>
              <a:rPr lang="en-US"/>
              <a:t> </a:t>
            </a:r>
            <a:endParaRPr lang="en-US">
              <a:solidFill>
                <a:srgbClr val="000000"/>
              </a:solidFill>
            </a:endParaRPr>
          </a:p>
        </p:txBody>
      </p:sp>
      <p:sp>
        <p:nvSpPr>
          <p:cNvPr id="5" name="Text Placeholder 4">
            <a:extLst>
              <a:ext uri="{FF2B5EF4-FFF2-40B4-BE49-F238E27FC236}">
                <a16:creationId xmlns:a16="http://schemas.microsoft.com/office/drawing/2014/main" id="{90548CDC-AA93-C564-F382-CE9739F18262}"/>
              </a:ext>
              <a:ext uri="{C183D7F6-B498-43B3-948B-1728B52AA6E4}">
                <adec:decorative xmlns:adec="http://schemas.microsoft.com/office/drawing/2017/decorative" val="1"/>
              </a:ext>
            </a:extLst>
          </p:cNvPr>
          <p:cNvSpPr>
            <a:spLocks noGrp="1"/>
          </p:cNvSpPr>
          <p:nvPr>
            <p:ph type="body" sz="quarter" idx="11"/>
          </p:nvPr>
        </p:nvSpPr>
        <p:spPr/>
        <p:txBody>
          <a:bodyPr/>
          <a:lstStyle/>
          <a:p>
            <a:r>
              <a:rPr lang="en-AU"/>
              <a:t>1</a:t>
            </a:r>
            <a:endParaRPr lang="en-AU">
              <a:solidFill>
                <a:srgbClr val="000000"/>
              </a:solidFill>
            </a:endParaRPr>
          </a:p>
        </p:txBody>
      </p:sp>
      <p:sp>
        <p:nvSpPr>
          <p:cNvPr id="8" name="TextBox 7">
            <a:extLst>
              <a:ext uri="{FF2B5EF4-FFF2-40B4-BE49-F238E27FC236}">
                <a16:creationId xmlns:a16="http://schemas.microsoft.com/office/drawing/2014/main" id="{32823A9B-1F64-BA72-6B14-232B690769B1}"/>
              </a:ext>
            </a:extLst>
          </p:cNvPr>
          <p:cNvSpPr txBox="1"/>
          <p:nvPr/>
        </p:nvSpPr>
        <p:spPr>
          <a:xfrm>
            <a:off x="539999" y="4703671"/>
            <a:ext cx="7825787" cy="369332"/>
          </a:xfrm>
          <a:prstGeom prst="rect">
            <a:avLst/>
          </a:prstGeom>
          <a:noFill/>
        </p:spPr>
        <p:txBody>
          <a:bodyPr wrap="square">
            <a:spAutoFit/>
          </a:bodyPr>
          <a:lstStyle/>
          <a:p>
            <a:pPr lvl="0" defTabSz="609585">
              <a:spcAft>
                <a:spcPts val="0"/>
              </a:spcAft>
              <a:defRPr/>
            </a:pPr>
            <a:r>
              <a:rPr lang="en-AU" sz="1800" i="1">
                <a:latin typeface="Public Sans SemiBold"/>
              </a:rPr>
              <a:t>What we know about children and young people’s experiences in 2026</a:t>
            </a:r>
          </a:p>
        </p:txBody>
      </p:sp>
    </p:spTree>
    <p:extLst>
      <p:ext uri="{BB962C8B-B14F-4D97-AF65-F5344CB8AC3E}">
        <p14:creationId xmlns:p14="http://schemas.microsoft.com/office/powerpoint/2010/main" val="3597253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048DC-3977-A28D-18D3-7B4279E43BBB}"/>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5B9BA9C9-D3A1-29C7-9DD7-ACB9D0CCBEB7}"/>
              </a:ext>
            </a:extLst>
          </p:cNvPr>
          <p:cNvSpPr/>
          <p:nvPr/>
        </p:nvSpPr>
        <p:spPr>
          <a:xfrm>
            <a:off x="4326147" y="1676306"/>
            <a:ext cx="4924326" cy="7743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a:ln>
                  <a:noFill/>
                </a:ln>
                <a:solidFill>
                  <a:srgbClr val="000000"/>
                </a:solidFill>
                <a:effectLst/>
                <a:uLnTx/>
                <a:uFillTx/>
                <a:latin typeface="Public Sans Light"/>
                <a:ea typeface="+mn-ea"/>
                <a:cs typeface="+mn-cs"/>
              </a:rPr>
              <a:t>Mental Health and </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a:ln>
                  <a:noFill/>
                </a:ln>
                <a:solidFill>
                  <a:srgbClr val="000000"/>
                </a:solidFill>
                <a:effectLst/>
                <a:uLnTx/>
                <a:uFillTx/>
                <a:latin typeface="Public Sans Light"/>
                <a:ea typeface="+mn-ea"/>
                <a:cs typeface="+mn-cs"/>
              </a:rPr>
              <a:t>Wellbeing</a:t>
            </a:r>
          </a:p>
        </p:txBody>
      </p:sp>
      <p:sp>
        <p:nvSpPr>
          <p:cNvPr id="24" name="Rectangle 23">
            <a:extLst>
              <a:ext uri="{FF2B5EF4-FFF2-40B4-BE49-F238E27FC236}">
                <a16:creationId xmlns:a16="http://schemas.microsoft.com/office/drawing/2014/main" id="{8667D86F-D71F-806E-BBCB-4E4FBFDDFC8A}"/>
              </a:ext>
            </a:extLst>
          </p:cNvPr>
          <p:cNvSpPr/>
          <p:nvPr/>
        </p:nvSpPr>
        <p:spPr>
          <a:xfrm>
            <a:off x="2434124" y="3022746"/>
            <a:ext cx="4782922" cy="80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a:ln>
                  <a:noFill/>
                </a:ln>
                <a:solidFill>
                  <a:srgbClr val="000000"/>
                </a:solidFill>
                <a:effectLst/>
                <a:uLnTx/>
                <a:uFillTx/>
                <a:latin typeface="Public Sans Light"/>
                <a:ea typeface="+mn-ea"/>
                <a:cs typeface="+mn-cs"/>
              </a:rPr>
              <a:t>Cost of Living</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000000"/>
                </a:solidFill>
                <a:effectLst/>
                <a:uLnTx/>
                <a:uFillTx/>
                <a:latin typeface="Public Sans Light"/>
                <a:ea typeface="+mn-ea"/>
                <a:cs typeface="+mn-cs"/>
              </a:rPr>
              <a:t>(13–24-year-olds)</a:t>
            </a:r>
            <a:endParaRPr kumimoji="0" lang="en-AU" sz="20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22" name="Rectangle 21">
            <a:extLst>
              <a:ext uri="{FF2B5EF4-FFF2-40B4-BE49-F238E27FC236}">
                <a16:creationId xmlns:a16="http://schemas.microsoft.com/office/drawing/2014/main" id="{DC61DDD5-F5F4-AA43-EA95-5EF9F9ABA30E}"/>
              </a:ext>
            </a:extLst>
          </p:cNvPr>
          <p:cNvSpPr/>
          <p:nvPr/>
        </p:nvSpPr>
        <p:spPr>
          <a:xfrm>
            <a:off x="6192985" y="4173207"/>
            <a:ext cx="4782922" cy="809513"/>
          </a:xfrm>
          <a:prstGeom prst="rect">
            <a:avLst/>
          </a:prstGeom>
          <a:solidFill>
            <a:schemeClr val="bg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a:ln>
                  <a:noFill/>
                </a:ln>
                <a:solidFill>
                  <a:srgbClr val="000000"/>
                </a:solidFill>
                <a:effectLst/>
                <a:uLnTx/>
                <a:uFillTx/>
                <a:latin typeface="Public Sans Light"/>
                <a:ea typeface="+mn-ea"/>
                <a:cs typeface="+mn-cs"/>
              </a:rPr>
              <a:t>Social Media Delay</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000000"/>
                </a:solidFill>
                <a:effectLst/>
                <a:uLnTx/>
                <a:uFillTx/>
                <a:latin typeface="Public Sans Light"/>
                <a:ea typeface="+mn-ea"/>
                <a:cs typeface="+mn-cs"/>
              </a:rPr>
              <a:t>(10–15-year-olds)</a:t>
            </a:r>
          </a:p>
        </p:txBody>
      </p:sp>
      <p:sp>
        <p:nvSpPr>
          <p:cNvPr id="7" name="Title 6">
            <a:extLst>
              <a:ext uri="{FF2B5EF4-FFF2-40B4-BE49-F238E27FC236}">
                <a16:creationId xmlns:a16="http://schemas.microsoft.com/office/drawing/2014/main" id="{9796AAD8-F190-33E5-6180-F4638943A1BF}"/>
              </a:ext>
            </a:extLst>
          </p:cNvPr>
          <p:cNvSpPr>
            <a:spLocks noGrp="1"/>
          </p:cNvSpPr>
          <p:nvPr>
            <p:ph type="title"/>
          </p:nvPr>
        </p:nvSpPr>
        <p:spPr>
          <a:xfrm>
            <a:off x="445822" y="456056"/>
            <a:ext cx="11484000" cy="1008000"/>
          </a:xfrm>
        </p:spPr>
        <p:txBody>
          <a:bodyPr/>
          <a:lstStyle/>
          <a:p>
            <a:r>
              <a:rPr lang="en-AU" b="1"/>
              <a:t>Top-of-Mind Issues for Young People </a:t>
            </a:r>
          </a:p>
        </p:txBody>
      </p:sp>
      <p:sp>
        <p:nvSpPr>
          <p:cNvPr id="6" name="Slide Number Placeholder 5">
            <a:extLst>
              <a:ext uri="{FF2B5EF4-FFF2-40B4-BE49-F238E27FC236}">
                <a16:creationId xmlns:a16="http://schemas.microsoft.com/office/drawing/2014/main" id="{AC07C9B4-2EB1-E4DD-0046-FCC7B8055134}"/>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000000"/>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200" b="0" i="0" u="none" strike="noStrike" kern="1200" cap="none" spc="0" normalizeH="0" baseline="0" noProof="0">
              <a:ln>
                <a:noFill/>
              </a:ln>
              <a:solidFill>
                <a:srgbClr val="000000"/>
              </a:solidFill>
              <a:effectLst/>
              <a:uLnTx/>
              <a:uFillTx/>
              <a:latin typeface="Public Sans Light"/>
              <a:ea typeface="+mn-ea"/>
              <a:cs typeface="+mn-cs"/>
            </a:endParaRPr>
          </a:p>
        </p:txBody>
      </p:sp>
      <p:cxnSp>
        <p:nvCxnSpPr>
          <p:cNvPr id="3" name="Straight Connector 2">
            <a:extLst>
              <a:ext uri="{FF2B5EF4-FFF2-40B4-BE49-F238E27FC236}">
                <a16:creationId xmlns:a16="http://schemas.microsoft.com/office/drawing/2014/main" id="{D9FE8A87-9C04-816E-CAED-CB917DDBA735}"/>
              </a:ext>
            </a:extLst>
          </p:cNvPr>
          <p:cNvCxnSpPr>
            <a:cxnSpLocks/>
          </p:cNvCxnSpPr>
          <p:nvPr/>
        </p:nvCxnSpPr>
        <p:spPr>
          <a:xfrm>
            <a:off x="347532" y="1269430"/>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2" name="Oval 1">
            <a:extLst>
              <a:ext uri="{FF2B5EF4-FFF2-40B4-BE49-F238E27FC236}">
                <a16:creationId xmlns:a16="http://schemas.microsoft.com/office/drawing/2014/main" id="{1074D351-2FE6-5C25-CAE7-B543DC495514}"/>
              </a:ext>
            </a:extLst>
          </p:cNvPr>
          <p:cNvSpPr/>
          <p:nvPr/>
        </p:nvSpPr>
        <p:spPr>
          <a:xfrm>
            <a:off x="3639028" y="1498043"/>
            <a:ext cx="1286540" cy="114159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23" name="Rectangle 22">
            <a:extLst>
              <a:ext uri="{FF2B5EF4-FFF2-40B4-BE49-F238E27FC236}">
                <a16:creationId xmlns:a16="http://schemas.microsoft.com/office/drawing/2014/main" id="{19654C81-1906-EBA0-E1B0-E991A2937EE4}"/>
              </a:ext>
            </a:extLst>
          </p:cNvPr>
          <p:cNvSpPr/>
          <p:nvPr/>
        </p:nvSpPr>
        <p:spPr>
          <a:xfrm>
            <a:off x="3312133" y="5489120"/>
            <a:ext cx="4782922" cy="80508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a:ln>
                  <a:noFill/>
                </a:ln>
                <a:solidFill>
                  <a:srgbClr val="000000"/>
                </a:solidFill>
                <a:effectLst/>
                <a:uLnTx/>
                <a:uFillTx/>
                <a:latin typeface="Public Sans Light"/>
                <a:ea typeface="+mn-ea"/>
                <a:cs typeface="+mn-cs"/>
              </a:rPr>
              <a:t>Education</a:t>
            </a:r>
            <a:endParaRPr kumimoji="0" lang="en-AU" sz="20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5" name="Oval 4">
            <a:extLst>
              <a:ext uri="{FF2B5EF4-FFF2-40B4-BE49-F238E27FC236}">
                <a16:creationId xmlns:a16="http://schemas.microsoft.com/office/drawing/2014/main" id="{8A1501D3-D778-D94C-6E86-C3E89A59CFAD}"/>
              </a:ext>
            </a:extLst>
          </p:cNvPr>
          <p:cNvSpPr/>
          <p:nvPr/>
        </p:nvSpPr>
        <p:spPr>
          <a:xfrm>
            <a:off x="1674376" y="2817897"/>
            <a:ext cx="1286540" cy="1141591"/>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8" name="Oval 7">
            <a:extLst>
              <a:ext uri="{FF2B5EF4-FFF2-40B4-BE49-F238E27FC236}">
                <a16:creationId xmlns:a16="http://schemas.microsoft.com/office/drawing/2014/main" id="{158EAE63-4873-662D-1027-7A8D80DAF306}"/>
              </a:ext>
            </a:extLst>
          </p:cNvPr>
          <p:cNvSpPr/>
          <p:nvPr/>
        </p:nvSpPr>
        <p:spPr>
          <a:xfrm>
            <a:off x="2756367" y="5214968"/>
            <a:ext cx="1350658" cy="1272335"/>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9" name="Oval 8">
            <a:extLst>
              <a:ext uri="{FF2B5EF4-FFF2-40B4-BE49-F238E27FC236}">
                <a16:creationId xmlns:a16="http://schemas.microsoft.com/office/drawing/2014/main" id="{5D6FB7C7-5B8E-DC1A-B389-EAE04DE53FBA}"/>
              </a:ext>
            </a:extLst>
          </p:cNvPr>
          <p:cNvSpPr/>
          <p:nvPr/>
        </p:nvSpPr>
        <p:spPr>
          <a:xfrm>
            <a:off x="5452730" y="3991477"/>
            <a:ext cx="1286540" cy="1141591"/>
          </a:xfrm>
          <a:prstGeom prst="ellipse">
            <a:avLst/>
          </a:prstGeom>
          <a:solidFill>
            <a:schemeClr val="bg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pic>
        <p:nvPicPr>
          <p:cNvPr id="11" name="Graphic 10" descr="Online Network outline">
            <a:extLst>
              <a:ext uri="{FF2B5EF4-FFF2-40B4-BE49-F238E27FC236}">
                <a16:creationId xmlns:a16="http://schemas.microsoft.com/office/drawing/2014/main" id="{CF96C54D-65E1-10C2-4E1D-FEDF35FE1A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91949" y="4073912"/>
            <a:ext cx="1008102" cy="1008102"/>
          </a:xfrm>
          <a:prstGeom prst="rect">
            <a:avLst/>
          </a:prstGeom>
        </p:spPr>
      </p:pic>
      <p:pic>
        <p:nvPicPr>
          <p:cNvPr id="17" name="Graphic 16" descr="Money outline">
            <a:extLst>
              <a:ext uri="{FF2B5EF4-FFF2-40B4-BE49-F238E27FC236}">
                <a16:creationId xmlns:a16="http://schemas.microsoft.com/office/drawing/2014/main" id="{1AB38AA8-3925-05C1-73CE-7BB6B753126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46176" y="2780383"/>
            <a:ext cx="1080744" cy="1080744"/>
          </a:xfrm>
          <a:prstGeom prst="rect">
            <a:avLst/>
          </a:prstGeom>
        </p:spPr>
      </p:pic>
      <p:pic>
        <p:nvPicPr>
          <p:cNvPr id="19" name="Graphic 18" descr="Brain in head outline">
            <a:extLst>
              <a:ext uri="{FF2B5EF4-FFF2-40B4-BE49-F238E27FC236}">
                <a16:creationId xmlns:a16="http://schemas.microsoft.com/office/drawing/2014/main" id="{67D7D5C9-006B-6EEE-C7FC-D1524565C0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04871" y="1464056"/>
            <a:ext cx="1175578" cy="1175578"/>
          </a:xfrm>
          <a:prstGeom prst="rect">
            <a:avLst/>
          </a:prstGeom>
        </p:spPr>
      </p:pic>
      <p:pic>
        <p:nvPicPr>
          <p:cNvPr id="21" name="Graphic 20" descr="Classroom outline">
            <a:extLst>
              <a:ext uri="{FF2B5EF4-FFF2-40B4-BE49-F238E27FC236}">
                <a16:creationId xmlns:a16="http://schemas.microsoft.com/office/drawing/2014/main" id="{96B7C8F2-FAFC-3310-E859-F9FFCCF4CAA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04711" y="5325475"/>
            <a:ext cx="1051323" cy="1051323"/>
          </a:xfrm>
          <a:prstGeom prst="rect">
            <a:avLst/>
          </a:prstGeom>
        </p:spPr>
      </p:pic>
      <p:sp>
        <p:nvSpPr>
          <p:cNvPr id="10" name="TextBox 9">
            <a:extLst>
              <a:ext uri="{FF2B5EF4-FFF2-40B4-BE49-F238E27FC236}">
                <a16:creationId xmlns:a16="http://schemas.microsoft.com/office/drawing/2014/main" id="{6CF263EC-E20C-EB29-60B3-2E1EF386978C}"/>
              </a:ext>
            </a:extLst>
          </p:cNvPr>
          <p:cNvSpPr txBox="1"/>
          <p:nvPr/>
        </p:nvSpPr>
        <p:spPr>
          <a:xfrm flipH="1">
            <a:off x="346412" y="6600944"/>
            <a:ext cx="10782523" cy="520292"/>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1094918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F36-18E4-68D4-3087-E9B7DA3294B2}"/>
              </a:ext>
            </a:extLst>
          </p:cNvPr>
          <p:cNvSpPr>
            <a:spLocks noGrp="1"/>
          </p:cNvSpPr>
          <p:nvPr>
            <p:ph type="title"/>
          </p:nvPr>
        </p:nvSpPr>
        <p:spPr/>
        <p:txBody>
          <a:bodyPr/>
          <a:lstStyle/>
          <a:p>
            <a:r>
              <a:rPr lang="en-AU" b="1"/>
              <a:t>Some groups of young people are struggling more than others</a:t>
            </a:r>
          </a:p>
        </p:txBody>
      </p:sp>
      <p:sp>
        <p:nvSpPr>
          <p:cNvPr id="6" name="TextBox 5">
            <a:extLst>
              <a:ext uri="{FF2B5EF4-FFF2-40B4-BE49-F238E27FC236}">
                <a16:creationId xmlns:a16="http://schemas.microsoft.com/office/drawing/2014/main" id="{CAF884DE-5E24-A0B7-FB22-7A9EB4462D2A}"/>
              </a:ext>
            </a:extLst>
          </p:cNvPr>
          <p:cNvSpPr txBox="1"/>
          <p:nvPr/>
        </p:nvSpPr>
        <p:spPr>
          <a:xfrm>
            <a:off x="1025692" y="3001470"/>
            <a:ext cx="4560296" cy="461665"/>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t>. ​</a:t>
            </a:r>
            <a:endParaRPr kumimoji="0" lang="en-AU" sz="24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10" name="Slide Number Placeholder 8">
            <a:extLst>
              <a:ext uri="{FF2B5EF4-FFF2-40B4-BE49-F238E27FC236}">
                <a16:creationId xmlns:a16="http://schemas.microsoft.com/office/drawing/2014/main" id="{5A30186F-3AF5-00EE-96D7-CB06285C76FE}"/>
              </a:ext>
            </a:extLst>
          </p:cNvPr>
          <p:cNvSpPr txBox="1">
            <a:spLocks/>
          </p:cNvSpPr>
          <p:nvPr/>
        </p:nvSpPr>
        <p:spPr>
          <a:xfrm>
            <a:off x="11124000" y="6516000"/>
            <a:ext cx="720000" cy="180000"/>
          </a:xfrm>
          <a:prstGeom prst="rect">
            <a:avLst/>
          </a:prstGeom>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000000"/>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12" name="Rectangle 11">
            <a:extLst>
              <a:ext uri="{FF2B5EF4-FFF2-40B4-BE49-F238E27FC236}">
                <a16:creationId xmlns:a16="http://schemas.microsoft.com/office/drawing/2014/main" id="{D43CCFA0-3A59-09C4-19E8-2B15CC586018}"/>
              </a:ext>
            </a:extLst>
          </p:cNvPr>
          <p:cNvSpPr/>
          <p:nvPr/>
        </p:nvSpPr>
        <p:spPr>
          <a:xfrm>
            <a:off x="6446066" y="1730324"/>
            <a:ext cx="5322109" cy="4697636"/>
          </a:xfrm>
          <a:prstGeom prst="rect">
            <a:avLst/>
          </a:prstGeom>
          <a:solidFill>
            <a:schemeClr val="accent1">
              <a:lumMod val="10000"/>
              <a:lumOff val="9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15" name="TextBox 14">
            <a:extLst>
              <a:ext uri="{FF2B5EF4-FFF2-40B4-BE49-F238E27FC236}">
                <a16:creationId xmlns:a16="http://schemas.microsoft.com/office/drawing/2014/main" id="{83932E85-7C08-FA80-9961-90E3552238FC}"/>
              </a:ext>
            </a:extLst>
          </p:cNvPr>
          <p:cNvSpPr txBox="1"/>
          <p:nvPr/>
        </p:nvSpPr>
        <p:spPr>
          <a:xfrm>
            <a:off x="6717671" y="2823247"/>
            <a:ext cx="4944982" cy="3554819"/>
          </a:xfrm>
          <a:prstGeom prst="rect">
            <a:avLst/>
          </a:prstGeom>
          <a:no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Public Sans Light" pitchFamily="2" charset="0"/>
                <a:ea typeface="+mn-ea"/>
                <a:cs typeface="+mn-cs"/>
              </a:rPr>
              <a:t>1 in 3 </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GB" sz="100" b="1" i="0" u="none" strike="noStrike" kern="1200" cap="none" spc="0" normalizeH="0" baseline="0" noProof="0">
                <a:ln>
                  <a:noFill/>
                </a:ln>
                <a:solidFill>
                  <a:srgbClr val="000000"/>
                </a:solidFill>
                <a:effectLst/>
                <a:uLnTx/>
                <a:uFillTx/>
                <a:latin typeface="Public Sans Light" pitchFamily="2" charset="0"/>
                <a:ea typeface="+mn-ea"/>
                <a:cs typeface="+mn-cs"/>
              </a:rPr>
              <a:t>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Public Sans Light"/>
                <a:ea typeface="+mn-ea"/>
                <a:cs typeface="+mn-cs"/>
              </a:rPr>
              <a:t>Young people report experiencing bullying or discrimination.</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0000"/>
              </a:solidFill>
              <a:effectLst/>
              <a:uLnTx/>
              <a:uFillTx/>
              <a:latin typeface="Public Sans Light"/>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tab pos="533400" algn="l"/>
              </a:tabLst>
              <a:defRPr/>
            </a:pPr>
            <a:r>
              <a:rPr kumimoji="0" lang="en-GB" sz="2000" b="0" i="0" u="none" strike="noStrike" kern="1200" cap="none" spc="0" normalizeH="0" baseline="0" noProof="0">
                <a:ln>
                  <a:noFill/>
                </a:ln>
                <a:solidFill>
                  <a:srgbClr val="000000"/>
                </a:solidFill>
                <a:effectLst/>
                <a:uLnTx/>
                <a:uFillTx/>
                <a:latin typeface="Public Sans Light"/>
                <a:ea typeface="+mn-ea"/>
                <a:cs typeface="+mn-cs"/>
              </a:rPr>
              <a:t>Experiences are higher for those identifying as:</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000" b="0" i="0" u="none" strike="noStrike" kern="1200" cap="none" spc="0" normalizeH="0" baseline="0" noProof="0">
                <a:ln>
                  <a:noFill/>
                </a:ln>
                <a:solidFill>
                  <a:srgbClr val="000000"/>
                </a:solidFill>
                <a:effectLst/>
                <a:uLnTx/>
                <a:uFillTx/>
                <a:latin typeface="Public Sans Light"/>
                <a:ea typeface="+mn-ea"/>
                <a:cs typeface="Arial" panose="020B0604020202020204" pitchFamily="34" charset="0"/>
              </a:rPr>
              <a:t>LGBTQIA+; </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000" b="0" i="0" u="none" strike="noStrike" kern="1200" cap="none" spc="0" normalizeH="0" baseline="0" noProof="0">
                <a:ln>
                  <a:noFill/>
                </a:ln>
                <a:solidFill>
                  <a:srgbClr val="000000"/>
                </a:solidFill>
                <a:effectLst/>
                <a:uLnTx/>
                <a:uFillTx/>
                <a:latin typeface="Public Sans Light"/>
                <a:ea typeface="+mn-ea"/>
                <a:cs typeface="Arial" panose="020B0604020202020204" pitchFamily="34" charset="0"/>
              </a:rPr>
              <a:t>Aboriginal and Torres Strait Islanders; and </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000" b="0" i="0" u="none" strike="noStrike" kern="1200" cap="none" spc="0" normalizeH="0" baseline="0" noProof="0">
                <a:ln>
                  <a:noFill/>
                </a:ln>
                <a:solidFill>
                  <a:srgbClr val="000000"/>
                </a:solidFill>
                <a:effectLst/>
                <a:uLnTx/>
                <a:uFillTx/>
                <a:latin typeface="Public Sans Light"/>
                <a:ea typeface="+mn-ea"/>
                <a:cs typeface="Arial" panose="020B0604020202020204" pitchFamily="34" charset="0"/>
              </a:rPr>
              <a:t>those with disability.</a:t>
            </a: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0000"/>
              </a:solidFill>
              <a:effectLst/>
              <a:uLnTx/>
              <a:uFillTx/>
              <a:latin typeface="Public Sans Light" pitchFamily="2" charset="0"/>
              <a:ea typeface="+mn-ea"/>
              <a:cs typeface="+mn-cs"/>
            </a:endParaRPr>
          </a:p>
        </p:txBody>
      </p:sp>
      <p:pic>
        <p:nvPicPr>
          <p:cNvPr id="16" name="Graphic 15" descr="Woman with solid fill">
            <a:extLst>
              <a:ext uri="{FF2B5EF4-FFF2-40B4-BE49-F238E27FC236}">
                <a16:creationId xmlns:a16="http://schemas.microsoft.com/office/drawing/2014/main" id="{E9FBF04F-5C7B-ADB3-5482-7E0714EACB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71928" y="2047900"/>
            <a:ext cx="725453" cy="725453"/>
          </a:xfrm>
          <a:prstGeom prst="rect">
            <a:avLst/>
          </a:prstGeom>
        </p:spPr>
      </p:pic>
      <p:pic>
        <p:nvPicPr>
          <p:cNvPr id="17" name="Graphic 16" descr="Woman with solid fill">
            <a:extLst>
              <a:ext uri="{FF2B5EF4-FFF2-40B4-BE49-F238E27FC236}">
                <a16:creationId xmlns:a16="http://schemas.microsoft.com/office/drawing/2014/main" id="{5009CBF2-9F9D-BF40-449D-095FF0A1E3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29128" y="2047900"/>
            <a:ext cx="725453" cy="725453"/>
          </a:xfrm>
          <a:prstGeom prst="rect">
            <a:avLst/>
          </a:prstGeom>
        </p:spPr>
      </p:pic>
      <p:pic>
        <p:nvPicPr>
          <p:cNvPr id="18" name="Graphic 17" descr="Woman with solid fill">
            <a:extLst>
              <a:ext uri="{FF2B5EF4-FFF2-40B4-BE49-F238E27FC236}">
                <a16:creationId xmlns:a16="http://schemas.microsoft.com/office/drawing/2014/main" id="{C92953CF-CAB7-AA89-DB8E-E0621B9275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86328" y="2047900"/>
            <a:ext cx="725453" cy="725453"/>
          </a:xfrm>
          <a:prstGeom prst="rect">
            <a:avLst/>
          </a:prstGeom>
        </p:spPr>
      </p:pic>
      <p:sp>
        <p:nvSpPr>
          <p:cNvPr id="5" name="Rectangle 4">
            <a:extLst>
              <a:ext uri="{FF2B5EF4-FFF2-40B4-BE49-F238E27FC236}">
                <a16:creationId xmlns:a16="http://schemas.microsoft.com/office/drawing/2014/main" id="{4D925E60-08A1-30BE-17A0-0D62F629B9F6}"/>
              </a:ext>
            </a:extLst>
          </p:cNvPr>
          <p:cNvSpPr/>
          <p:nvPr/>
        </p:nvSpPr>
        <p:spPr>
          <a:xfrm>
            <a:off x="360000" y="1703432"/>
            <a:ext cx="5469073" cy="47945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4" name="TextBox 3">
            <a:extLst>
              <a:ext uri="{FF2B5EF4-FFF2-40B4-BE49-F238E27FC236}">
                <a16:creationId xmlns:a16="http://schemas.microsoft.com/office/drawing/2014/main" id="{6600BCCA-99CC-34C4-7423-1E23CF7276C4}"/>
              </a:ext>
            </a:extLst>
          </p:cNvPr>
          <p:cNvSpPr txBox="1"/>
          <p:nvPr/>
        </p:nvSpPr>
        <p:spPr>
          <a:xfrm>
            <a:off x="529347" y="2849392"/>
            <a:ext cx="4986225" cy="3477875"/>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000000"/>
                </a:solidFill>
                <a:effectLst/>
                <a:uLnTx/>
                <a:uFillTx/>
                <a:latin typeface="Public Sans Light"/>
                <a:ea typeface="+mn-ea"/>
                <a:cs typeface="+mn-cs"/>
              </a:rPr>
              <a:t>Cohorts with difficulties accessing and affording various government services include: </a:t>
            </a:r>
            <a:endParaRPr kumimoji="0" lang="en-AU" sz="2000" b="0" i="0" u="none" strike="noStrike" kern="1200" cap="none" spc="0" normalizeH="0" baseline="0" noProof="0">
              <a:ln>
                <a:noFill/>
              </a:ln>
              <a:solidFill>
                <a:srgbClr val="000000"/>
              </a:solidFill>
              <a:effectLst/>
              <a:uLnTx/>
              <a:uFillTx/>
              <a:latin typeface="Public Sans Light"/>
              <a:ea typeface="+mn-ea"/>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000000"/>
              </a:solidFill>
              <a:effectLst/>
              <a:uLnTx/>
              <a:uFillTx/>
              <a:latin typeface="Public Sans Light"/>
              <a:ea typeface="Aptos" panose="020B0004020202020204" pitchFamily="34" charset="0"/>
              <a:cs typeface="Arial" panose="020B0604020202020204" pitchFamily="34" charset="0"/>
            </a:endParaRP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000" b="0" i="0" u="none" strike="noStrike" kern="1200" cap="none" spc="0" normalizeH="0" baseline="0" noProof="0">
                <a:ln>
                  <a:noFill/>
                </a:ln>
                <a:solidFill>
                  <a:srgbClr val="000000"/>
                </a:solidFill>
                <a:effectLst/>
                <a:uLnTx/>
                <a:uFillTx/>
                <a:latin typeface="Public Sans Light"/>
                <a:ea typeface="Aptos" panose="020B0004020202020204" pitchFamily="34" charset="0"/>
                <a:cs typeface="Arial" panose="020B0604020202020204" pitchFamily="34" charset="0"/>
              </a:rPr>
              <a:t>LGBTQIA+;</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000" b="0" i="0" u="none" strike="noStrike" kern="1200" cap="none" spc="0" normalizeH="0" baseline="0" noProof="0">
                <a:ln>
                  <a:noFill/>
                </a:ln>
                <a:solidFill>
                  <a:srgbClr val="000000"/>
                </a:solidFill>
                <a:effectLst/>
                <a:uLnTx/>
                <a:uFillTx/>
                <a:latin typeface="Public Sans Light"/>
                <a:ea typeface="Aptos" panose="020B0004020202020204" pitchFamily="34" charset="0"/>
                <a:cs typeface="Arial" panose="020B0604020202020204" pitchFamily="34" charset="0"/>
              </a:rPr>
              <a:t>Culturally and linguistically diverse; </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000" b="0" i="0" u="none" strike="noStrike" kern="1200" cap="none" spc="0" normalizeH="0" baseline="0" noProof="0">
                <a:ln>
                  <a:noFill/>
                </a:ln>
                <a:solidFill>
                  <a:srgbClr val="000000"/>
                </a:solidFill>
                <a:effectLst/>
                <a:uLnTx/>
                <a:uFillTx/>
                <a:latin typeface="Public Sans Light"/>
                <a:ea typeface="Aptos" panose="020B0004020202020204" pitchFamily="34" charset="0"/>
                <a:cs typeface="Arial" panose="020B0604020202020204" pitchFamily="34" charset="0"/>
              </a:rPr>
              <a:t>Aboriginal and Torres Strait Islander, </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000" b="0" i="0" u="none" strike="noStrike" kern="1200" cap="none" spc="0" normalizeH="0" baseline="0" noProof="0">
                <a:ln>
                  <a:noFill/>
                </a:ln>
                <a:solidFill>
                  <a:srgbClr val="000000"/>
                </a:solidFill>
                <a:effectLst/>
                <a:uLnTx/>
                <a:uFillTx/>
                <a:latin typeface="Public Sans Light"/>
                <a:ea typeface="Aptos" panose="020B0004020202020204" pitchFamily="34" charset="0"/>
                <a:cs typeface="Arial" panose="020B0604020202020204" pitchFamily="34" charset="0"/>
              </a:rPr>
              <a:t>Girls and young women, and </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2000" b="0" i="0" u="none" strike="noStrike" kern="1200" cap="none" spc="0" normalizeH="0" baseline="0" noProof="0">
                <a:ln>
                  <a:noFill/>
                </a:ln>
                <a:solidFill>
                  <a:srgbClr val="000000"/>
                </a:solidFill>
                <a:effectLst/>
                <a:uLnTx/>
                <a:uFillTx/>
                <a:latin typeface="Public Sans Light"/>
                <a:ea typeface="Aptos" panose="020B0004020202020204" pitchFamily="34" charset="0"/>
                <a:cs typeface="Arial" panose="020B0604020202020204" pitchFamily="34" charset="0"/>
              </a:rPr>
              <a:t>Disability or diverse health experiences.</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000000"/>
              </a:solidFill>
              <a:effectLst/>
              <a:uLnTx/>
              <a:uFillTx/>
              <a:latin typeface="Public Sans Light"/>
              <a:ea typeface="+mn-ea"/>
              <a:cs typeface="+mn-cs"/>
            </a:endParaRPr>
          </a:p>
        </p:txBody>
      </p:sp>
      <p:pic>
        <p:nvPicPr>
          <p:cNvPr id="7" name="Graphic 6" descr="Money outline">
            <a:extLst>
              <a:ext uri="{FF2B5EF4-FFF2-40B4-BE49-F238E27FC236}">
                <a16:creationId xmlns:a16="http://schemas.microsoft.com/office/drawing/2014/main" id="{DB47255E-B556-2AD7-E7C8-76657DE837A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11226" y="1788314"/>
            <a:ext cx="1159379" cy="1159379"/>
          </a:xfrm>
          <a:prstGeom prst="rect">
            <a:avLst/>
          </a:prstGeom>
        </p:spPr>
      </p:pic>
      <p:sp>
        <p:nvSpPr>
          <p:cNvPr id="8" name="TextBox 7">
            <a:extLst>
              <a:ext uri="{FF2B5EF4-FFF2-40B4-BE49-F238E27FC236}">
                <a16:creationId xmlns:a16="http://schemas.microsoft.com/office/drawing/2014/main" id="{78D4B0BF-3C62-EDEE-3568-10B8C651509F}"/>
              </a:ext>
            </a:extLst>
          </p:cNvPr>
          <p:cNvSpPr txBox="1"/>
          <p:nvPr/>
        </p:nvSpPr>
        <p:spPr>
          <a:xfrm flipH="1">
            <a:off x="346412" y="6600944"/>
            <a:ext cx="10782523" cy="520292"/>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35597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BE835-45FC-C5AB-CF8E-D06D169EF2FF}"/>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195C6448-0976-B680-6E83-3DBF5E0FE7CD}"/>
              </a:ext>
            </a:extLst>
          </p:cNvPr>
          <p:cNvSpPr/>
          <p:nvPr/>
        </p:nvSpPr>
        <p:spPr>
          <a:xfrm>
            <a:off x="347532" y="1590524"/>
            <a:ext cx="5620736" cy="225824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7" name="Title 6">
            <a:extLst>
              <a:ext uri="{FF2B5EF4-FFF2-40B4-BE49-F238E27FC236}">
                <a16:creationId xmlns:a16="http://schemas.microsoft.com/office/drawing/2014/main" id="{D829ACAB-9016-CC3D-300D-F6BA2F241927}"/>
              </a:ext>
            </a:extLst>
          </p:cNvPr>
          <p:cNvSpPr>
            <a:spLocks noGrp="1"/>
          </p:cNvSpPr>
          <p:nvPr>
            <p:ph type="title"/>
          </p:nvPr>
        </p:nvSpPr>
        <p:spPr>
          <a:xfrm>
            <a:off x="339423" y="373869"/>
            <a:ext cx="11484000" cy="1008000"/>
          </a:xfrm>
        </p:spPr>
        <p:txBody>
          <a:bodyPr/>
          <a:lstStyle/>
          <a:p>
            <a:r>
              <a:rPr lang="en-AU" b="1"/>
              <a:t>Key Insights – Life in NSW</a:t>
            </a:r>
          </a:p>
        </p:txBody>
      </p:sp>
      <p:sp>
        <p:nvSpPr>
          <p:cNvPr id="9" name="TextBox 8">
            <a:extLst>
              <a:ext uri="{FF2B5EF4-FFF2-40B4-BE49-F238E27FC236}">
                <a16:creationId xmlns:a16="http://schemas.microsoft.com/office/drawing/2014/main" id="{9270032A-64FE-2876-F993-B5C93CF2DDEA}"/>
              </a:ext>
            </a:extLst>
          </p:cNvPr>
          <p:cNvSpPr txBox="1"/>
          <p:nvPr/>
        </p:nvSpPr>
        <p:spPr>
          <a:xfrm>
            <a:off x="1806636" y="1937654"/>
            <a:ext cx="3366678" cy="1538883"/>
          </a:xfrm>
          <a:prstGeom prst="rect">
            <a:avLst/>
          </a:prstGeom>
          <a:noFill/>
        </p:spPr>
        <p:txBody>
          <a:bodyPr wrap="square">
            <a:spAutoFit/>
          </a:bodyPr>
          <a:lstStyle/>
          <a:p>
            <a:r>
              <a:rPr lang="en-GB" sz="2000"/>
              <a:t>83% say they feel happy or very happy about their life in the last 12 months. </a:t>
            </a:r>
          </a:p>
          <a:p>
            <a:br>
              <a:rPr lang="en-GB" sz="1800"/>
            </a:br>
            <a:endParaRPr lang="en-AU" sz="1600"/>
          </a:p>
        </p:txBody>
      </p:sp>
      <p:sp>
        <p:nvSpPr>
          <p:cNvPr id="10" name="TextBox 9">
            <a:extLst>
              <a:ext uri="{FF2B5EF4-FFF2-40B4-BE49-F238E27FC236}">
                <a16:creationId xmlns:a16="http://schemas.microsoft.com/office/drawing/2014/main" id="{F54E2F33-93F1-C1A2-E5CD-EB304B0AA983}"/>
              </a:ext>
            </a:extLst>
          </p:cNvPr>
          <p:cNvSpPr txBox="1"/>
          <p:nvPr/>
        </p:nvSpPr>
        <p:spPr>
          <a:xfrm>
            <a:off x="514100" y="3061699"/>
            <a:ext cx="5252957" cy="646331"/>
          </a:xfrm>
          <a:prstGeom prst="rect">
            <a:avLst/>
          </a:prstGeom>
          <a:noFill/>
        </p:spPr>
        <p:txBody>
          <a:bodyPr wrap="square">
            <a:spAutoFit/>
          </a:bodyPr>
          <a:lstStyle/>
          <a:p>
            <a:r>
              <a:rPr lang="en-GB" sz="1200"/>
              <a:t>Young people with mental health conditions, disability, diverse health experiences, living in regional areas, identifying as LGBTQIA+ or at TAFE/VET were more likely to feel unhappy about life. </a:t>
            </a:r>
            <a:endParaRPr lang="en-AU" sz="1200"/>
          </a:p>
        </p:txBody>
      </p:sp>
      <p:pic>
        <p:nvPicPr>
          <p:cNvPr id="38" name="Picture 37">
            <a:extLst>
              <a:ext uri="{FF2B5EF4-FFF2-40B4-BE49-F238E27FC236}">
                <a16:creationId xmlns:a16="http://schemas.microsoft.com/office/drawing/2014/main" id="{F5E2D585-3063-76F6-B0DB-99BFD45C4394}"/>
              </a:ext>
            </a:extLst>
          </p:cNvPr>
          <p:cNvPicPr>
            <a:picLocks noChangeAspect="1"/>
          </p:cNvPicPr>
          <p:nvPr/>
        </p:nvPicPr>
        <p:blipFill>
          <a:blip r:embed="rId3">
            <a:extLst>
              <a:ext uri="{28A0092B-C50C-407E-A947-70E740481C1C}">
                <a14:useLocalDpi xmlns:a14="http://schemas.microsoft.com/office/drawing/2010/main" val="0"/>
              </a:ext>
            </a:extLst>
          </a:blip>
          <a:srcRect b="14198"/>
          <a:stretch>
            <a:fillRect/>
          </a:stretch>
        </p:blipFill>
        <p:spPr>
          <a:xfrm>
            <a:off x="501727" y="1783280"/>
            <a:ext cx="1422332" cy="1220392"/>
          </a:xfrm>
          <a:prstGeom prst="rect">
            <a:avLst/>
          </a:prstGeom>
        </p:spPr>
      </p:pic>
      <p:cxnSp>
        <p:nvCxnSpPr>
          <p:cNvPr id="3" name="Straight Connector 2">
            <a:extLst>
              <a:ext uri="{FF2B5EF4-FFF2-40B4-BE49-F238E27FC236}">
                <a16:creationId xmlns:a16="http://schemas.microsoft.com/office/drawing/2014/main" id="{29AE19D7-B72D-E9DD-B896-8360536B6F6E}"/>
              </a:ext>
            </a:extLst>
          </p:cNvPr>
          <p:cNvCxnSpPr>
            <a:cxnSpLocks/>
          </p:cNvCxnSpPr>
          <p:nvPr/>
        </p:nvCxnSpPr>
        <p:spPr>
          <a:xfrm>
            <a:off x="347532" y="1269430"/>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7A1B4CDD-DE50-20DD-537B-A49A12B8B3A7}"/>
              </a:ext>
            </a:extLst>
          </p:cNvPr>
          <p:cNvSpPr txBox="1"/>
          <p:nvPr/>
        </p:nvSpPr>
        <p:spPr>
          <a:xfrm flipH="1">
            <a:off x="346412" y="6600944"/>
            <a:ext cx="10782523" cy="520292"/>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1993436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11B37-C1E2-4F53-7370-A86E112D9E29}"/>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4474FEC-F982-E36E-71CF-846C859F1D68}"/>
              </a:ext>
            </a:extLst>
          </p:cNvPr>
          <p:cNvGraphicFramePr>
            <a:graphicFrameLocks noGrp="1"/>
          </p:cNvGraphicFramePr>
          <p:nvPr/>
        </p:nvGraphicFramePr>
        <p:xfrm>
          <a:off x="342900" y="1455564"/>
          <a:ext cx="10179148" cy="4364961"/>
        </p:xfrm>
        <a:graphic>
          <a:graphicData uri="http://schemas.openxmlformats.org/drawingml/2006/table">
            <a:tbl>
              <a:tblPr firstRow="1" bandRow="1">
                <a:tableStyleId>{69012ECD-51FC-41F1-AA8D-1B2483CD663E}</a:tableStyleId>
              </a:tblPr>
              <a:tblGrid>
                <a:gridCol w="467751">
                  <a:extLst>
                    <a:ext uri="{9D8B030D-6E8A-4147-A177-3AD203B41FA5}">
                      <a16:colId xmlns:a16="http://schemas.microsoft.com/office/drawing/2014/main" val="2235172804"/>
                    </a:ext>
                  </a:extLst>
                </a:gridCol>
                <a:gridCol w="9711397">
                  <a:extLst>
                    <a:ext uri="{9D8B030D-6E8A-4147-A177-3AD203B41FA5}">
                      <a16:colId xmlns:a16="http://schemas.microsoft.com/office/drawing/2014/main" val="3321419103"/>
                    </a:ext>
                  </a:extLst>
                </a:gridCol>
              </a:tblGrid>
              <a:tr h="380515">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9477065"/>
                  </a:ext>
                </a:extLst>
              </a:tr>
              <a:tr h="498358">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55134283"/>
                  </a:ext>
                </a:extLst>
              </a:tr>
              <a:tr h="711668">
                <a:tc>
                  <a:txBody>
                    <a:bodyPr/>
                    <a:lstStyle/>
                    <a:p>
                      <a:pPr algn="r" fontAlgn="base"/>
                      <a:r>
                        <a:rPr lang="en-AU" sz="1200" b="1" i="0" u="none" strike="noStrike" kern="1200">
                          <a:solidFill>
                            <a:srgbClr val="000000"/>
                          </a:solidFill>
                          <a:effectLst/>
                          <a:latin typeface="+mn-lt"/>
                          <a:ea typeface="+mn-ea"/>
                          <a:cs typeface="+mn-cs"/>
                        </a:rPr>
                        <a:t>2026</a:t>
                      </a:r>
                    </a:p>
                  </a:txBody>
                  <a:tcPr marL="0" marR="0"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tc>
                  <a:txBody>
                    <a:bodyPr/>
                    <a:lstStyle/>
                    <a:p>
                      <a:endParaRPr lang="en-US"/>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585014851"/>
                  </a:ext>
                </a:extLst>
              </a:tr>
              <a:tr h="693605">
                <a:tc>
                  <a:txBody>
                    <a:bodyPr/>
                    <a:lstStyle/>
                    <a:p>
                      <a:pPr algn="r" fontAlgn="base"/>
                      <a:r>
                        <a:rPr lang="en-AU" sz="1200" b="1" i="0" u="none" strike="noStrike" kern="1200">
                          <a:solidFill>
                            <a:srgbClr val="000000"/>
                          </a:solidFill>
                          <a:effectLst/>
                          <a:latin typeface="+mn-lt"/>
                          <a:ea typeface="+mn-ea"/>
                          <a:cs typeface="+mn-cs"/>
                        </a:rPr>
                        <a:t>2025</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4293405798"/>
                  </a:ext>
                </a:extLst>
              </a:tr>
              <a:tr h="693605">
                <a:tc>
                  <a:txBody>
                    <a:bodyPr/>
                    <a:lstStyle/>
                    <a:p>
                      <a:pPr algn="r" fontAlgn="base"/>
                      <a:r>
                        <a:rPr lang="en-AU" sz="1200" b="1" i="0" u="none" strike="noStrike" kern="1200">
                          <a:solidFill>
                            <a:srgbClr val="000000"/>
                          </a:solidFill>
                          <a:effectLst/>
                          <a:latin typeface="+mn-lt"/>
                          <a:ea typeface="+mn-ea"/>
                          <a:cs typeface="+mn-cs"/>
                        </a:rPr>
                        <a:t>2024</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955404339"/>
                  </a:ext>
                </a:extLst>
              </a:tr>
              <a:tr h="693605">
                <a:tc>
                  <a:txBody>
                    <a:bodyPr/>
                    <a:lstStyle/>
                    <a:p>
                      <a:pPr algn="r" fontAlgn="base"/>
                      <a:r>
                        <a:rPr lang="en-AU" sz="1200" b="1" i="0" u="none" strike="noStrike" kern="1200">
                          <a:solidFill>
                            <a:srgbClr val="000000"/>
                          </a:solidFill>
                          <a:effectLst/>
                          <a:latin typeface="+mn-lt"/>
                          <a:ea typeface="+mn-ea"/>
                          <a:cs typeface="+mn-cs"/>
                        </a:rPr>
                        <a:t>2023</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4115979165"/>
                  </a:ext>
                </a:extLst>
              </a:tr>
              <a:tr h="693605">
                <a:tc>
                  <a:txBody>
                    <a:bodyPr/>
                    <a:lstStyle/>
                    <a:p>
                      <a:pPr algn="r" fontAlgn="base"/>
                      <a:r>
                        <a:rPr lang="en-AU" sz="1200" b="1" i="0" u="none" strike="noStrike" kern="1200">
                          <a:solidFill>
                            <a:srgbClr val="000000"/>
                          </a:solidFill>
                          <a:effectLst/>
                          <a:latin typeface="+mn-lt"/>
                          <a:ea typeface="+mn-ea"/>
                          <a:cs typeface="+mn-cs"/>
                        </a:rPr>
                        <a:t>2022</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747907568"/>
                  </a:ext>
                </a:extLst>
              </a:tr>
            </a:tbl>
          </a:graphicData>
        </a:graphic>
      </p:graphicFrame>
      <p:sp>
        <p:nvSpPr>
          <p:cNvPr id="7" name="Title 6">
            <a:extLst>
              <a:ext uri="{FF2B5EF4-FFF2-40B4-BE49-F238E27FC236}">
                <a16:creationId xmlns:a16="http://schemas.microsoft.com/office/drawing/2014/main" id="{0A6DA372-A276-B6D7-171C-1571A6D1CAC4}"/>
              </a:ext>
            </a:extLst>
          </p:cNvPr>
          <p:cNvSpPr>
            <a:spLocks noGrp="1"/>
          </p:cNvSpPr>
          <p:nvPr>
            <p:ph type="title"/>
          </p:nvPr>
        </p:nvSpPr>
        <p:spPr>
          <a:xfrm>
            <a:off x="341141" y="373380"/>
            <a:ext cx="11484000" cy="1008000"/>
          </a:xfrm>
        </p:spPr>
        <p:txBody>
          <a:bodyPr/>
          <a:lstStyle/>
          <a:p>
            <a:r>
              <a:rPr lang="en-US" b="1"/>
              <a:t>Life sentiment</a:t>
            </a:r>
            <a:endParaRPr lang="en-AU" b="1"/>
          </a:p>
        </p:txBody>
      </p:sp>
      <p:sp>
        <p:nvSpPr>
          <p:cNvPr id="6" name="Slide Number Placeholder 5">
            <a:extLst>
              <a:ext uri="{FF2B5EF4-FFF2-40B4-BE49-F238E27FC236}">
                <a16:creationId xmlns:a16="http://schemas.microsoft.com/office/drawing/2014/main" id="{9BE73A50-D4F0-85B2-07F9-CA7D1A58D604}"/>
              </a:ext>
            </a:extLst>
          </p:cNvPr>
          <p:cNvSpPr>
            <a:spLocks noGrp="1"/>
          </p:cNvSpPr>
          <p:nvPr>
            <p:ph type="sldNum" sz="quarter" idx="10"/>
          </p:nvPr>
        </p:nvSpPr>
        <p:spPr/>
        <p:txBody>
          <a:bodyPr/>
          <a:lstStyle/>
          <a:p>
            <a:fld id="{10A01DC5-1685-4615-8240-15192985C6A2}" type="slidenum">
              <a:rPr lang="en-AU" smtClean="0"/>
              <a:pPr/>
              <a:t>8</a:t>
            </a:fld>
            <a:endParaRPr lang="en-AU"/>
          </a:p>
        </p:txBody>
      </p:sp>
      <p:sp>
        <p:nvSpPr>
          <p:cNvPr id="16" name="TextBox 15">
            <a:extLst>
              <a:ext uri="{FF2B5EF4-FFF2-40B4-BE49-F238E27FC236}">
                <a16:creationId xmlns:a16="http://schemas.microsoft.com/office/drawing/2014/main" id="{6C4EDB00-65DC-D6BC-FE7F-88A22F4B8FDF}"/>
              </a:ext>
            </a:extLst>
          </p:cNvPr>
          <p:cNvSpPr txBox="1"/>
          <p:nvPr/>
        </p:nvSpPr>
        <p:spPr>
          <a:xfrm>
            <a:off x="339931" y="914656"/>
            <a:ext cx="11500841" cy="207749"/>
          </a:xfrm>
          <a:prstGeom prst="rect">
            <a:avLst/>
          </a:prstGeom>
          <a:noFill/>
        </p:spPr>
        <p:txBody>
          <a:bodyPr wrap="square" lIns="0" tIns="0" rIns="0" bIns="0">
            <a:spAutoFit/>
          </a:bodyPr>
          <a:lstStyle/>
          <a:p>
            <a:r>
              <a:rPr lang="en-AU" sz="1350" b="1">
                <a:effectLst/>
              </a:rPr>
              <a:t>Most young people are either happy (50%) or very happy (33%) in how they feel about their life over the past 12 months. </a:t>
            </a:r>
          </a:p>
        </p:txBody>
      </p:sp>
      <p:graphicFrame>
        <p:nvGraphicFramePr>
          <p:cNvPr id="5" name="Chart Placeholder 9">
            <a:extLst>
              <a:ext uri="{FF2B5EF4-FFF2-40B4-BE49-F238E27FC236}">
                <a16:creationId xmlns:a16="http://schemas.microsoft.com/office/drawing/2014/main" id="{8C88857E-FA50-870B-8B43-03AB0E782406}"/>
              </a:ext>
            </a:extLst>
          </p:cNvPr>
          <p:cNvGraphicFramePr>
            <a:graphicFrameLocks/>
          </p:cNvGraphicFramePr>
          <p:nvPr/>
        </p:nvGraphicFramePr>
        <p:xfrm>
          <a:off x="993531" y="2205340"/>
          <a:ext cx="9528517" cy="443889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A2BD6E99-8B78-A81A-00FF-F1E3D437694C}"/>
              </a:ext>
            </a:extLst>
          </p:cNvPr>
          <p:cNvSpPr txBox="1"/>
          <p:nvPr/>
        </p:nvSpPr>
        <p:spPr>
          <a:xfrm>
            <a:off x="0" y="1984564"/>
            <a:ext cx="10372726" cy="329784"/>
          </a:xfrm>
          <a:prstGeom prst="rect">
            <a:avLst/>
          </a:prstGeom>
          <a:noFill/>
        </p:spPr>
        <p:txBody>
          <a:bodyPr wrap="square" lIns="0" tIns="0" rIns="0" bIns="0" rtlCol="0">
            <a:noAutofit/>
          </a:bodyPr>
          <a:lstStyle/>
          <a:p>
            <a:pPr algn="ctr"/>
            <a:r>
              <a:rPr lang="en-US" sz="1600" b="1">
                <a:solidFill>
                  <a:schemeClr val="tx1">
                    <a:lumMod val="50000"/>
                    <a:lumOff val="50000"/>
                  </a:schemeClr>
                </a:solidFill>
              </a:rPr>
              <a:t>Overall life satisfaction</a:t>
            </a:r>
          </a:p>
        </p:txBody>
      </p:sp>
      <p:sp>
        <p:nvSpPr>
          <p:cNvPr id="4" name="TextBox 3">
            <a:extLst>
              <a:ext uri="{FF2B5EF4-FFF2-40B4-BE49-F238E27FC236}">
                <a16:creationId xmlns:a16="http://schemas.microsoft.com/office/drawing/2014/main" id="{3BB3081F-0DDA-EC85-371C-213EDD9B2174}"/>
              </a:ext>
            </a:extLst>
          </p:cNvPr>
          <p:cNvSpPr txBox="1"/>
          <p:nvPr/>
        </p:nvSpPr>
        <p:spPr>
          <a:xfrm flipH="1">
            <a:off x="354878" y="6346944"/>
            <a:ext cx="10816390" cy="774292"/>
          </a:xfrm>
          <a:prstGeom prst="rect">
            <a:avLst/>
          </a:prstGeom>
          <a:noFill/>
        </p:spPr>
        <p:txBody>
          <a:bodyPr wrap="none" lIns="0" tIns="0" rIns="0" bIns="0" rtlCol="0" anchor="t">
            <a:noAutofit/>
          </a:bodyPr>
          <a:lstStyle/>
          <a:p>
            <a:r>
              <a:rPr lang="en-AU" sz="1000"/>
              <a:t>Youth Week Polling (2026). NSW Office for Youth.</a:t>
            </a:r>
            <a:endParaRPr lang="en-US"/>
          </a:p>
        </p:txBody>
      </p:sp>
      <p:graphicFrame>
        <p:nvGraphicFramePr>
          <p:cNvPr id="8" name="Table 7">
            <a:extLst>
              <a:ext uri="{FF2B5EF4-FFF2-40B4-BE49-F238E27FC236}">
                <a16:creationId xmlns:a16="http://schemas.microsoft.com/office/drawing/2014/main" id="{B607C62F-7D9E-AF76-F479-BD50204A6FB8}"/>
              </a:ext>
            </a:extLst>
          </p:cNvPr>
          <p:cNvGraphicFramePr>
            <a:graphicFrameLocks noGrp="1"/>
          </p:cNvGraphicFramePr>
          <p:nvPr/>
        </p:nvGraphicFramePr>
        <p:xfrm>
          <a:off x="10594012" y="1971803"/>
          <a:ext cx="1249988" cy="3849704"/>
        </p:xfrm>
        <a:graphic>
          <a:graphicData uri="http://schemas.openxmlformats.org/drawingml/2006/table">
            <a:tbl>
              <a:tblPr firstRow="1" bandRow="1">
                <a:tableStyleId>{F2DE63D5-997A-4646-A377-4702673A728D}</a:tableStyleId>
              </a:tblPr>
              <a:tblGrid>
                <a:gridCol w="1249988">
                  <a:extLst>
                    <a:ext uri="{9D8B030D-6E8A-4147-A177-3AD203B41FA5}">
                      <a16:colId xmlns:a16="http://schemas.microsoft.com/office/drawing/2014/main" val="2221326529"/>
                    </a:ext>
                  </a:extLst>
                </a:gridCol>
              </a:tblGrid>
              <a:tr h="140918">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200" b="1" kern="1200">
                          <a:solidFill>
                            <a:schemeClr val="tx1"/>
                          </a:solidFill>
                          <a:latin typeface="+mn-lt"/>
                          <a:ea typeface="+mn-ea"/>
                          <a:cs typeface="+mn-cs"/>
                        </a:rPr>
                        <a:t>NET Happy + Very happy (%)</a:t>
                      </a:r>
                    </a:p>
                  </a:txBody>
                  <a:tcPr/>
                </a:tc>
                <a:extLst>
                  <a:ext uri="{0D108BD9-81ED-4DB2-BD59-A6C34878D82A}">
                    <a16:rowId xmlns:a16="http://schemas.microsoft.com/office/drawing/2014/main" val="2569959502"/>
                  </a:ext>
                </a:extLst>
              </a:tr>
              <a:tr h="620729">
                <a:tc>
                  <a:txBody>
                    <a:bodyPr/>
                    <a:lstStyle/>
                    <a:p>
                      <a:pPr algn="ctr"/>
                      <a:r>
                        <a:rPr lang="en-AU" sz="1200" b="1"/>
                        <a:t>83%</a:t>
                      </a:r>
                    </a:p>
                  </a:txBody>
                  <a:tcPr anchor="ctr"/>
                </a:tc>
                <a:extLst>
                  <a:ext uri="{0D108BD9-81ED-4DB2-BD59-A6C34878D82A}">
                    <a16:rowId xmlns:a16="http://schemas.microsoft.com/office/drawing/2014/main" val="2711840546"/>
                  </a:ext>
                </a:extLst>
              </a:tr>
              <a:tr h="685800">
                <a:tc>
                  <a:txBody>
                    <a:bodyPr/>
                    <a:lstStyle/>
                    <a:p>
                      <a:pPr algn="ctr"/>
                      <a:r>
                        <a:rPr lang="en-AU" sz="1200" b="1"/>
                        <a:t>88%</a:t>
                      </a:r>
                    </a:p>
                  </a:txBody>
                  <a:tcPr anchor="ctr"/>
                </a:tc>
                <a:extLst>
                  <a:ext uri="{0D108BD9-81ED-4DB2-BD59-A6C34878D82A}">
                    <a16:rowId xmlns:a16="http://schemas.microsoft.com/office/drawing/2014/main" val="2514442265"/>
                  </a:ext>
                </a:extLst>
              </a:tr>
              <a:tr h="714375">
                <a:tc>
                  <a:txBody>
                    <a:bodyPr/>
                    <a:lstStyle/>
                    <a:p>
                      <a:pPr algn="ctr"/>
                      <a:r>
                        <a:rPr lang="en-AU" sz="1200" b="1"/>
                        <a:t>87%</a:t>
                      </a:r>
                    </a:p>
                  </a:txBody>
                  <a:tcPr anchor="ctr"/>
                </a:tc>
                <a:extLst>
                  <a:ext uri="{0D108BD9-81ED-4DB2-BD59-A6C34878D82A}">
                    <a16:rowId xmlns:a16="http://schemas.microsoft.com/office/drawing/2014/main" val="3672593913"/>
                  </a:ext>
                </a:extLst>
              </a:tr>
              <a:tr h="676275">
                <a:tc>
                  <a:txBody>
                    <a:bodyPr/>
                    <a:lstStyle/>
                    <a:p>
                      <a:pPr algn="ctr"/>
                      <a:r>
                        <a:rPr lang="en-AU" sz="1200" b="1"/>
                        <a:t>87%</a:t>
                      </a:r>
                    </a:p>
                  </a:txBody>
                  <a:tcPr anchor="ctr"/>
                </a:tc>
                <a:extLst>
                  <a:ext uri="{0D108BD9-81ED-4DB2-BD59-A6C34878D82A}">
                    <a16:rowId xmlns:a16="http://schemas.microsoft.com/office/drawing/2014/main" val="1347730965"/>
                  </a:ext>
                </a:extLst>
              </a:tr>
              <a:tr h="695325">
                <a:tc>
                  <a:txBody>
                    <a:bodyPr/>
                    <a:lstStyle/>
                    <a:p>
                      <a:pPr algn="ctr"/>
                      <a:r>
                        <a:rPr lang="en-AU" sz="1200" b="1"/>
                        <a:t>88%</a:t>
                      </a:r>
                    </a:p>
                  </a:txBody>
                  <a:tcPr anchor="ctr"/>
                </a:tc>
                <a:extLst>
                  <a:ext uri="{0D108BD9-81ED-4DB2-BD59-A6C34878D82A}">
                    <a16:rowId xmlns:a16="http://schemas.microsoft.com/office/drawing/2014/main" val="4007199112"/>
                  </a:ext>
                </a:extLst>
              </a:tr>
            </a:tbl>
          </a:graphicData>
        </a:graphic>
      </p:graphicFrame>
      <p:cxnSp>
        <p:nvCxnSpPr>
          <p:cNvPr id="2" name="Straight Connector 1">
            <a:extLst>
              <a:ext uri="{FF2B5EF4-FFF2-40B4-BE49-F238E27FC236}">
                <a16:creationId xmlns:a16="http://schemas.microsoft.com/office/drawing/2014/main" id="{712FB812-ACC9-2D7B-5675-55CA3E426DA6}"/>
              </a:ext>
            </a:extLst>
          </p:cNvPr>
          <p:cNvCxnSpPr>
            <a:cxnSpLocks/>
          </p:cNvCxnSpPr>
          <p:nvPr/>
        </p:nvCxnSpPr>
        <p:spPr>
          <a:xfrm>
            <a:off x="354878" y="1875556"/>
            <a:ext cx="11496468" cy="0"/>
          </a:xfrm>
          <a:prstGeom prst="line">
            <a:avLst/>
          </a:prstGeom>
          <a:ln w="3175"/>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7B7E5D92-0A02-8856-79C5-E7CEDF4A4FA8}"/>
              </a:ext>
            </a:extLst>
          </p:cNvPr>
          <p:cNvCxnSpPr>
            <a:cxnSpLocks/>
          </p:cNvCxnSpPr>
          <p:nvPr/>
        </p:nvCxnSpPr>
        <p:spPr>
          <a:xfrm>
            <a:off x="347532" y="6308665"/>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997139E1-CEA4-1CA8-87C3-0213578CCB4B}"/>
              </a:ext>
            </a:extLst>
          </p:cNvPr>
          <p:cNvSpPr txBox="1"/>
          <p:nvPr/>
        </p:nvSpPr>
        <p:spPr>
          <a:xfrm>
            <a:off x="918418" y="2620416"/>
            <a:ext cx="282011" cy="112900"/>
          </a:xfrm>
          <a:prstGeom prst="rect">
            <a:avLst/>
          </a:prstGeom>
          <a:noFill/>
        </p:spPr>
        <p:txBody>
          <a:bodyPr wrap="square" lIns="0" tIns="0" rIns="0" bIns="0" rtlCol="0">
            <a:noAutofit/>
          </a:bodyPr>
          <a:lstStyle/>
          <a:p>
            <a:pPr algn="ctr"/>
            <a:r>
              <a:rPr lang="en-AU" sz="1000"/>
              <a:t>1%</a:t>
            </a:r>
          </a:p>
        </p:txBody>
      </p:sp>
      <p:sp>
        <p:nvSpPr>
          <p:cNvPr id="12" name="TextBox 11">
            <a:extLst>
              <a:ext uri="{FF2B5EF4-FFF2-40B4-BE49-F238E27FC236}">
                <a16:creationId xmlns:a16="http://schemas.microsoft.com/office/drawing/2014/main" id="{E328952D-5BA6-AF29-7EF8-2BB362DF87B6}"/>
              </a:ext>
            </a:extLst>
          </p:cNvPr>
          <p:cNvSpPr txBox="1"/>
          <p:nvPr/>
        </p:nvSpPr>
        <p:spPr>
          <a:xfrm>
            <a:off x="967965" y="4726667"/>
            <a:ext cx="175106" cy="112900"/>
          </a:xfrm>
          <a:prstGeom prst="rect">
            <a:avLst/>
          </a:prstGeom>
          <a:noFill/>
        </p:spPr>
        <p:txBody>
          <a:bodyPr wrap="square" lIns="0" tIns="0" rIns="0" bIns="0" rtlCol="0">
            <a:noAutofit/>
          </a:bodyPr>
          <a:lstStyle/>
          <a:p>
            <a:pPr algn="ctr"/>
            <a:r>
              <a:rPr lang="en-AU" sz="1000"/>
              <a:t>1%</a:t>
            </a:r>
          </a:p>
        </p:txBody>
      </p:sp>
      <p:sp>
        <p:nvSpPr>
          <p:cNvPr id="13" name="TextBox 12">
            <a:extLst>
              <a:ext uri="{FF2B5EF4-FFF2-40B4-BE49-F238E27FC236}">
                <a16:creationId xmlns:a16="http://schemas.microsoft.com/office/drawing/2014/main" id="{D49B7916-4832-B0D6-DA80-BB05EEAFBABE}"/>
              </a:ext>
            </a:extLst>
          </p:cNvPr>
          <p:cNvSpPr txBox="1"/>
          <p:nvPr/>
        </p:nvSpPr>
        <p:spPr>
          <a:xfrm>
            <a:off x="967968" y="5418331"/>
            <a:ext cx="175106" cy="112900"/>
          </a:xfrm>
          <a:prstGeom prst="rect">
            <a:avLst/>
          </a:prstGeom>
          <a:noFill/>
        </p:spPr>
        <p:txBody>
          <a:bodyPr wrap="square" lIns="0" tIns="0" rIns="0" bIns="0" rtlCol="0">
            <a:noAutofit/>
          </a:bodyPr>
          <a:lstStyle/>
          <a:p>
            <a:pPr algn="ctr"/>
            <a:r>
              <a:rPr lang="en-AU" sz="1000"/>
              <a:t>1%</a:t>
            </a:r>
          </a:p>
        </p:txBody>
      </p:sp>
    </p:spTree>
    <p:extLst>
      <p:ext uri="{BB962C8B-B14F-4D97-AF65-F5344CB8AC3E}">
        <p14:creationId xmlns:p14="http://schemas.microsoft.com/office/powerpoint/2010/main" val="2415338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1FFCC-64D0-409F-301C-E238B8C721A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64BE59F-FBDE-9610-7B3D-18A46285D72A}"/>
              </a:ext>
            </a:extLst>
          </p:cNvPr>
          <p:cNvSpPr/>
          <p:nvPr/>
        </p:nvSpPr>
        <p:spPr>
          <a:xfrm>
            <a:off x="347532" y="4045344"/>
            <a:ext cx="5620736" cy="225824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14" name="Rectangle 13">
            <a:extLst>
              <a:ext uri="{FF2B5EF4-FFF2-40B4-BE49-F238E27FC236}">
                <a16:creationId xmlns:a16="http://schemas.microsoft.com/office/drawing/2014/main" id="{40ADC56E-8CAE-8CE4-E50F-82D943B08D9E}"/>
              </a:ext>
            </a:extLst>
          </p:cNvPr>
          <p:cNvSpPr/>
          <p:nvPr/>
        </p:nvSpPr>
        <p:spPr>
          <a:xfrm>
            <a:off x="347532" y="1590524"/>
            <a:ext cx="5620736" cy="225824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7" name="Title 6">
            <a:extLst>
              <a:ext uri="{FF2B5EF4-FFF2-40B4-BE49-F238E27FC236}">
                <a16:creationId xmlns:a16="http://schemas.microsoft.com/office/drawing/2014/main" id="{02964A35-FE52-726C-7F53-E359510DB85A}"/>
              </a:ext>
            </a:extLst>
          </p:cNvPr>
          <p:cNvSpPr>
            <a:spLocks noGrp="1"/>
          </p:cNvSpPr>
          <p:nvPr>
            <p:ph type="title"/>
          </p:nvPr>
        </p:nvSpPr>
        <p:spPr>
          <a:xfrm>
            <a:off x="339423" y="373869"/>
            <a:ext cx="11484000" cy="1008000"/>
          </a:xfrm>
        </p:spPr>
        <p:txBody>
          <a:bodyPr/>
          <a:lstStyle/>
          <a:p>
            <a:r>
              <a:rPr lang="en-AU" b="1"/>
              <a:t>Key Insights – Life in NSW</a:t>
            </a:r>
          </a:p>
        </p:txBody>
      </p:sp>
      <p:sp>
        <p:nvSpPr>
          <p:cNvPr id="9" name="TextBox 8">
            <a:extLst>
              <a:ext uri="{FF2B5EF4-FFF2-40B4-BE49-F238E27FC236}">
                <a16:creationId xmlns:a16="http://schemas.microsoft.com/office/drawing/2014/main" id="{2F89D59F-A9C6-1507-5C9B-049BDAC923C9}"/>
              </a:ext>
            </a:extLst>
          </p:cNvPr>
          <p:cNvSpPr txBox="1"/>
          <p:nvPr/>
        </p:nvSpPr>
        <p:spPr>
          <a:xfrm>
            <a:off x="1806636" y="1937654"/>
            <a:ext cx="3366678" cy="1538883"/>
          </a:xfrm>
          <a:prstGeom prst="rect">
            <a:avLst/>
          </a:prstGeom>
          <a:noFill/>
        </p:spPr>
        <p:txBody>
          <a:bodyPr wrap="square">
            <a:spAutoFit/>
          </a:bodyPr>
          <a:lstStyle/>
          <a:p>
            <a:r>
              <a:rPr lang="en-GB" sz="2000"/>
              <a:t>83% say they feel happy or very happy about their life in the last 12 months. </a:t>
            </a:r>
          </a:p>
          <a:p>
            <a:br>
              <a:rPr lang="en-GB" sz="1800"/>
            </a:br>
            <a:endParaRPr lang="en-AU" sz="1600"/>
          </a:p>
        </p:txBody>
      </p:sp>
      <p:sp>
        <p:nvSpPr>
          <p:cNvPr id="13" name="TextBox 12">
            <a:extLst>
              <a:ext uri="{FF2B5EF4-FFF2-40B4-BE49-F238E27FC236}">
                <a16:creationId xmlns:a16="http://schemas.microsoft.com/office/drawing/2014/main" id="{E35CB34C-777F-CBBD-F289-EFAE4D710E2C}"/>
              </a:ext>
            </a:extLst>
          </p:cNvPr>
          <p:cNvSpPr txBox="1"/>
          <p:nvPr/>
        </p:nvSpPr>
        <p:spPr>
          <a:xfrm>
            <a:off x="1806635" y="4356337"/>
            <a:ext cx="4045012" cy="1015663"/>
          </a:xfrm>
          <a:prstGeom prst="rect">
            <a:avLst/>
          </a:prstGeom>
          <a:noFill/>
        </p:spPr>
        <p:txBody>
          <a:bodyPr wrap="square">
            <a:spAutoFit/>
          </a:bodyPr>
          <a:lstStyle/>
          <a:p>
            <a:r>
              <a:rPr lang="en-GB" sz="2000"/>
              <a:t>Sense of belonging is strongest in the home and with family (58%) and with friends (43%).</a:t>
            </a:r>
            <a:endParaRPr lang="en-AU" sz="2000"/>
          </a:p>
        </p:txBody>
      </p:sp>
      <p:sp>
        <p:nvSpPr>
          <p:cNvPr id="10" name="TextBox 9">
            <a:extLst>
              <a:ext uri="{FF2B5EF4-FFF2-40B4-BE49-F238E27FC236}">
                <a16:creationId xmlns:a16="http://schemas.microsoft.com/office/drawing/2014/main" id="{5C99A4AF-6BBE-8310-E5B5-93B6F6D2F2D2}"/>
              </a:ext>
            </a:extLst>
          </p:cNvPr>
          <p:cNvSpPr txBox="1"/>
          <p:nvPr/>
        </p:nvSpPr>
        <p:spPr>
          <a:xfrm>
            <a:off x="514100" y="3061699"/>
            <a:ext cx="5252957" cy="646331"/>
          </a:xfrm>
          <a:prstGeom prst="rect">
            <a:avLst/>
          </a:prstGeom>
          <a:noFill/>
        </p:spPr>
        <p:txBody>
          <a:bodyPr wrap="square">
            <a:spAutoFit/>
          </a:bodyPr>
          <a:lstStyle/>
          <a:p>
            <a:r>
              <a:rPr lang="en-GB" sz="1200"/>
              <a:t>Young people with mental health conditions, disability, diverse health experiences, living in regional areas, identifying as LGBTQIA+ or at TAFE/VET were more likely to feel unhappy about life. </a:t>
            </a:r>
            <a:endParaRPr lang="en-AU" sz="1200"/>
          </a:p>
        </p:txBody>
      </p:sp>
      <p:sp>
        <p:nvSpPr>
          <p:cNvPr id="27" name="TextBox 26">
            <a:extLst>
              <a:ext uri="{FF2B5EF4-FFF2-40B4-BE49-F238E27FC236}">
                <a16:creationId xmlns:a16="http://schemas.microsoft.com/office/drawing/2014/main" id="{97DC0E55-1251-E002-259A-1ACD42B2054E}"/>
              </a:ext>
            </a:extLst>
          </p:cNvPr>
          <p:cNvSpPr txBox="1"/>
          <p:nvPr/>
        </p:nvSpPr>
        <p:spPr>
          <a:xfrm>
            <a:off x="514100" y="5527976"/>
            <a:ext cx="5337546" cy="461665"/>
          </a:xfrm>
          <a:prstGeom prst="rect">
            <a:avLst/>
          </a:prstGeom>
          <a:noFill/>
        </p:spPr>
        <p:txBody>
          <a:bodyPr wrap="square">
            <a:spAutoFit/>
          </a:bodyPr>
          <a:lstStyle/>
          <a:p>
            <a:r>
              <a:rPr lang="en-GB" sz="1200"/>
              <a:t>1 in 3 young people also feel a lot of belonging when with their cultural or religious community or with online only friends.</a:t>
            </a:r>
            <a:endParaRPr lang="en-AU" sz="1200"/>
          </a:p>
        </p:txBody>
      </p:sp>
      <p:pic>
        <p:nvPicPr>
          <p:cNvPr id="29" name="Picture 28">
            <a:extLst>
              <a:ext uri="{FF2B5EF4-FFF2-40B4-BE49-F238E27FC236}">
                <a16:creationId xmlns:a16="http://schemas.microsoft.com/office/drawing/2014/main" id="{713204A5-A392-F0FC-514A-353D20797761}"/>
              </a:ext>
            </a:extLst>
          </p:cNvPr>
          <p:cNvPicPr>
            <a:picLocks noChangeAspect="1"/>
          </p:cNvPicPr>
          <p:nvPr/>
        </p:nvPicPr>
        <p:blipFill>
          <a:blip r:embed="rId3">
            <a:extLst>
              <a:ext uri="{28A0092B-C50C-407E-A947-70E740481C1C}">
                <a14:useLocalDpi xmlns:a14="http://schemas.microsoft.com/office/drawing/2010/main" val="0"/>
              </a:ext>
            </a:extLst>
          </a:blip>
          <a:srcRect b="14425"/>
          <a:stretch>
            <a:fillRect/>
          </a:stretch>
        </p:blipFill>
        <p:spPr>
          <a:xfrm>
            <a:off x="493735" y="4320669"/>
            <a:ext cx="1181100" cy="1010733"/>
          </a:xfrm>
          <a:prstGeom prst="rect">
            <a:avLst/>
          </a:prstGeom>
        </p:spPr>
      </p:pic>
      <p:pic>
        <p:nvPicPr>
          <p:cNvPr id="38" name="Picture 37">
            <a:extLst>
              <a:ext uri="{FF2B5EF4-FFF2-40B4-BE49-F238E27FC236}">
                <a16:creationId xmlns:a16="http://schemas.microsoft.com/office/drawing/2014/main" id="{6CF05E6C-6C0B-7374-D9F5-428A8B85BCFE}"/>
              </a:ext>
            </a:extLst>
          </p:cNvPr>
          <p:cNvPicPr>
            <a:picLocks noChangeAspect="1"/>
          </p:cNvPicPr>
          <p:nvPr/>
        </p:nvPicPr>
        <p:blipFill>
          <a:blip r:embed="rId4">
            <a:extLst>
              <a:ext uri="{28A0092B-C50C-407E-A947-70E740481C1C}">
                <a14:useLocalDpi xmlns:a14="http://schemas.microsoft.com/office/drawing/2010/main" val="0"/>
              </a:ext>
            </a:extLst>
          </a:blip>
          <a:srcRect b="14198"/>
          <a:stretch>
            <a:fillRect/>
          </a:stretch>
        </p:blipFill>
        <p:spPr>
          <a:xfrm>
            <a:off x="445822" y="1759656"/>
            <a:ext cx="1422332" cy="1220392"/>
          </a:xfrm>
          <a:prstGeom prst="rect">
            <a:avLst/>
          </a:prstGeom>
        </p:spPr>
      </p:pic>
      <p:cxnSp>
        <p:nvCxnSpPr>
          <p:cNvPr id="3" name="Straight Connector 2">
            <a:extLst>
              <a:ext uri="{FF2B5EF4-FFF2-40B4-BE49-F238E27FC236}">
                <a16:creationId xmlns:a16="http://schemas.microsoft.com/office/drawing/2014/main" id="{4D10C944-335C-7687-B7D4-A5B6DA6AC6ED}"/>
              </a:ext>
            </a:extLst>
          </p:cNvPr>
          <p:cNvCxnSpPr>
            <a:cxnSpLocks/>
          </p:cNvCxnSpPr>
          <p:nvPr/>
        </p:nvCxnSpPr>
        <p:spPr>
          <a:xfrm>
            <a:off x="347532" y="1269430"/>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BB887347-3592-3B33-F392-2D30F84AE492}"/>
              </a:ext>
            </a:extLst>
          </p:cNvPr>
          <p:cNvSpPr txBox="1"/>
          <p:nvPr/>
        </p:nvSpPr>
        <p:spPr>
          <a:xfrm flipH="1">
            <a:off x="346412" y="6600944"/>
            <a:ext cx="10782523" cy="520292"/>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3042561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F426-A861-50A0-B82F-701FA48FFE2D}"/>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3872EBC-1778-CA9B-78C1-7D73C5A59ACB}"/>
              </a:ext>
            </a:extLst>
          </p:cNvPr>
          <p:cNvSpPr/>
          <p:nvPr/>
        </p:nvSpPr>
        <p:spPr>
          <a:xfrm>
            <a:off x="347532" y="4045344"/>
            <a:ext cx="5620736" cy="225824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16" name="Rectangle 15">
            <a:extLst>
              <a:ext uri="{FF2B5EF4-FFF2-40B4-BE49-F238E27FC236}">
                <a16:creationId xmlns:a16="http://schemas.microsoft.com/office/drawing/2014/main" id="{593E52B1-1949-B458-0337-C1093063C1C0}"/>
              </a:ext>
            </a:extLst>
          </p:cNvPr>
          <p:cNvSpPr/>
          <p:nvPr/>
        </p:nvSpPr>
        <p:spPr>
          <a:xfrm>
            <a:off x="6223732" y="1590524"/>
            <a:ext cx="5620736" cy="225824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14" name="Rectangle 13">
            <a:extLst>
              <a:ext uri="{FF2B5EF4-FFF2-40B4-BE49-F238E27FC236}">
                <a16:creationId xmlns:a16="http://schemas.microsoft.com/office/drawing/2014/main" id="{9A6ED09D-372D-E8A4-1D2C-DC1CD6B75EEA}"/>
              </a:ext>
            </a:extLst>
          </p:cNvPr>
          <p:cNvSpPr/>
          <p:nvPr/>
        </p:nvSpPr>
        <p:spPr>
          <a:xfrm>
            <a:off x="347532" y="1590524"/>
            <a:ext cx="5620736" cy="225824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7" name="Title 6">
            <a:extLst>
              <a:ext uri="{FF2B5EF4-FFF2-40B4-BE49-F238E27FC236}">
                <a16:creationId xmlns:a16="http://schemas.microsoft.com/office/drawing/2014/main" id="{9D70F078-5C4E-A8C3-8EC6-869B67D619E8}"/>
              </a:ext>
            </a:extLst>
          </p:cNvPr>
          <p:cNvSpPr>
            <a:spLocks noGrp="1"/>
          </p:cNvSpPr>
          <p:nvPr>
            <p:ph type="title"/>
          </p:nvPr>
        </p:nvSpPr>
        <p:spPr>
          <a:xfrm>
            <a:off x="339423" y="373869"/>
            <a:ext cx="11484000" cy="1008000"/>
          </a:xfrm>
        </p:spPr>
        <p:txBody>
          <a:bodyPr/>
          <a:lstStyle/>
          <a:p>
            <a:r>
              <a:rPr lang="en-AU" b="1"/>
              <a:t>Key Insights – Life in NSW</a:t>
            </a:r>
          </a:p>
        </p:txBody>
      </p:sp>
      <p:sp>
        <p:nvSpPr>
          <p:cNvPr id="9" name="TextBox 8">
            <a:extLst>
              <a:ext uri="{FF2B5EF4-FFF2-40B4-BE49-F238E27FC236}">
                <a16:creationId xmlns:a16="http://schemas.microsoft.com/office/drawing/2014/main" id="{3FAAD712-D577-5EE6-F335-60E655F57962}"/>
              </a:ext>
            </a:extLst>
          </p:cNvPr>
          <p:cNvSpPr txBox="1"/>
          <p:nvPr/>
        </p:nvSpPr>
        <p:spPr>
          <a:xfrm>
            <a:off x="1806636" y="1937654"/>
            <a:ext cx="3366678" cy="1538883"/>
          </a:xfrm>
          <a:prstGeom prst="rect">
            <a:avLst/>
          </a:prstGeom>
          <a:noFill/>
        </p:spPr>
        <p:txBody>
          <a:bodyPr wrap="square">
            <a:spAutoFit/>
          </a:bodyPr>
          <a:lstStyle/>
          <a:p>
            <a:r>
              <a:rPr lang="en-GB" sz="2000"/>
              <a:t>83% say they feel happy or very happy about their life in the last 12 months. </a:t>
            </a:r>
          </a:p>
          <a:p>
            <a:br>
              <a:rPr lang="en-GB" sz="1800"/>
            </a:br>
            <a:endParaRPr lang="en-AU" sz="1600"/>
          </a:p>
        </p:txBody>
      </p:sp>
      <p:sp>
        <p:nvSpPr>
          <p:cNvPr id="13" name="TextBox 12">
            <a:extLst>
              <a:ext uri="{FF2B5EF4-FFF2-40B4-BE49-F238E27FC236}">
                <a16:creationId xmlns:a16="http://schemas.microsoft.com/office/drawing/2014/main" id="{67BFA19A-4C9C-6722-B4CB-9FBBCA8F96D8}"/>
              </a:ext>
            </a:extLst>
          </p:cNvPr>
          <p:cNvSpPr txBox="1"/>
          <p:nvPr/>
        </p:nvSpPr>
        <p:spPr>
          <a:xfrm>
            <a:off x="1806635" y="4356337"/>
            <a:ext cx="4045012" cy="1015663"/>
          </a:xfrm>
          <a:prstGeom prst="rect">
            <a:avLst/>
          </a:prstGeom>
          <a:noFill/>
        </p:spPr>
        <p:txBody>
          <a:bodyPr wrap="square">
            <a:spAutoFit/>
          </a:bodyPr>
          <a:lstStyle/>
          <a:p>
            <a:r>
              <a:rPr lang="en-GB" sz="2000"/>
              <a:t>Sense of belonging is strongest in the home and with family (58%) and with friends (43%).</a:t>
            </a:r>
            <a:endParaRPr lang="en-AU" sz="2000"/>
          </a:p>
        </p:txBody>
      </p:sp>
      <p:sp>
        <p:nvSpPr>
          <p:cNvPr id="10" name="TextBox 9">
            <a:extLst>
              <a:ext uri="{FF2B5EF4-FFF2-40B4-BE49-F238E27FC236}">
                <a16:creationId xmlns:a16="http://schemas.microsoft.com/office/drawing/2014/main" id="{53AC3425-1264-74D7-F6D8-9336D5D5C6F0}"/>
              </a:ext>
            </a:extLst>
          </p:cNvPr>
          <p:cNvSpPr txBox="1"/>
          <p:nvPr/>
        </p:nvSpPr>
        <p:spPr>
          <a:xfrm>
            <a:off x="514100" y="3061699"/>
            <a:ext cx="5252957" cy="646331"/>
          </a:xfrm>
          <a:prstGeom prst="rect">
            <a:avLst/>
          </a:prstGeom>
          <a:noFill/>
        </p:spPr>
        <p:txBody>
          <a:bodyPr wrap="square">
            <a:spAutoFit/>
          </a:bodyPr>
          <a:lstStyle/>
          <a:p>
            <a:r>
              <a:rPr lang="en-GB" sz="1200"/>
              <a:t>Young people with mental health conditions, disability, diverse health experiences, living in regional areas, identifying as LGBTQIA+ or at TAFE/VET were more likely to feel unhappy about life. </a:t>
            </a:r>
            <a:endParaRPr lang="en-AU" sz="1200"/>
          </a:p>
        </p:txBody>
      </p:sp>
      <p:sp>
        <p:nvSpPr>
          <p:cNvPr id="19" name="TextBox 18">
            <a:extLst>
              <a:ext uri="{FF2B5EF4-FFF2-40B4-BE49-F238E27FC236}">
                <a16:creationId xmlns:a16="http://schemas.microsoft.com/office/drawing/2014/main" id="{E9A0058F-03DA-9177-47CE-49CEAADD7EA9}"/>
              </a:ext>
            </a:extLst>
          </p:cNvPr>
          <p:cNvSpPr txBox="1"/>
          <p:nvPr/>
        </p:nvSpPr>
        <p:spPr>
          <a:xfrm>
            <a:off x="7568520" y="1862020"/>
            <a:ext cx="3956542" cy="1015663"/>
          </a:xfrm>
          <a:prstGeom prst="rect">
            <a:avLst/>
          </a:prstGeom>
          <a:noFill/>
        </p:spPr>
        <p:txBody>
          <a:bodyPr wrap="square">
            <a:spAutoFit/>
          </a:bodyPr>
          <a:lstStyle/>
          <a:p>
            <a:r>
              <a:rPr lang="en-GB" sz="2000"/>
              <a:t>Many young people can access and afford key services. But this is not equal. </a:t>
            </a:r>
          </a:p>
        </p:txBody>
      </p:sp>
      <p:sp>
        <p:nvSpPr>
          <p:cNvPr id="24" name="TextBox 23">
            <a:extLst>
              <a:ext uri="{FF2B5EF4-FFF2-40B4-BE49-F238E27FC236}">
                <a16:creationId xmlns:a16="http://schemas.microsoft.com/office/drawing/2014/main" id="{12F0F90B-0AA5-AE00-D022-EFFB7C984AA6}"/>
              </a:ext>
            </a:extLst>
          </p:cNvPr>
          <p:cNvSpPr txBox="1"/>
          <p:nvPr/>
        </p:nvSpPr>
        <p:spPr>
          <a:xfrm>
            <a:off x="6355063" y="3061698"/>
            <a:ext cx="5322836" cy="646331"/>
          </a:xfrm>
          <a:prstGeom prst="rect">
            <a:avLst/>
          </a:prstGeom>
          <a:noFill/>
        </p:spPr>
        <p:txBody>
          <a:bodyPr wrap="square">
            <a:spAutoFit/>
          </a:bodyPr>
          <a:lstStyle/>
          <a:p>
            <a:pPr lvl="0" defTabSz="1219170">
              <a:defRPr/>
            </a:pPr>
            <a:r>
              <a:rPr lang="en-AU" sz="1200"/>
              <a:t>Access and affordability are rated lower by young people who are Aboriginal and Torres Strait Islander, LGBTQIA+, CaLD, or live with mental health, disability and diverse health experiences. </a:t>
            </a:r>
          </a:p>
        </p:txBody>
      </p:sp>
      <p:sp>
        <p:nvSpPr>
          <p:cNvPr id="27" name="TextBox 26">
            <a:extLst>
              <a:ext uri="{FF2B5EF4-FFF2-40B4-BE49-F238E27FC236}">
                <a16:creationId xmlns:a16="http://schemas.microsoft.com/office/drawing/2014/main" id="{739F1FFC-8659-7D0C-8424-923AAB3132D6}"/>
              </a:ext>
            </a:extLst>
          </p:cNvPr>
          <p:cNvSpPr txBox="1"/>
          <p:nvPr/>
        </p:nvSpPr>
        <p:spPr>
          <a:xfrm>
            <a:off x="514100" y="5527976"/>
            <a:ext cx="5337546" cy="461665"/>
          </a:xfrm>
          <a:prstGeom prst="rect">
            <a:avLst/>
          </a:prstGeom>
          <a:noFill/>
        </p:spPr>
        <p:txBody>
          <a:bodyPr wrap="square">
            <a:spAutoFit/>
          </a:bodyPr>
          <a:lstStyle/>
          <a:p>
            <a:r>
              <a:rPr lang="en-GB" sz="1200"/>
              <a:t>1 in 3 young people also feel a lot of belonging when with their cultural or religious community or with online only friends.</a:t>
            </a:r>
            <a:endParaRPr lang="en-AU" sz="1200"/>
          </a:p>
        </p:txBody>
      </p:sp>
      <p:pic>
        <p:nvPicPr>
          <p:cNvPr id="29" name="Picture 28">
            <a:extLst>
              <a:ext uri="{FF2B5EF4-FFF2-40B4-BE49-F238E27FC236}">
                <a16:creationId xmlns:a16="http://schemas.microsoft.com/office/drawing/2014/main" id="{41992851-627B-3078-FEE0-528E248DECD4}"/>
              </a:ext>
            </a:extLst>
          </p:cNvPr>
          <p:cNvPicPr>
            <a:picLocks noChangeAspect="1"/>
          </p:cNvPicPr>
          <p:nvPr/>
        </p:nvPicPr>
        <p:blipFill>
          <a:blip r:embed="rId3">
            <a:extLst>
              <a:ext uri="{28A0092B-C50C-407E-A947-70E740481C1C}">
                <a14:useLocalDpi xmlns:a14="http://schemas.microsoft.com/office/drawing/2010/main" val="0"/>
              </a:ext>
            </a:extLst>
          </a:blip>
          <a:srcRect b="14425"/>
          <a:stretch>
            <a:fillRect/>
          </a:stretch>
        </p:blipFill>
        <p:spPr>
          <a:xfrm>
            <a:off x="493735" y="4320669"/>
            <a:ext cx="1181100" cy="1010733"/>
          </a:xfrm>
          <a:prstGeom prst="rect">
            <a:avLst/>
          </a:prstGeom>
        </p:spPr>
      </p:pic>
      <p:pic>
        <p:nvPicPr>
          <p:cNvPr id="38" name="Picture 37">
            <a:extLst>
              <a:ext uri="{FF2B5EF4-FFF2-40B4-BE49-F238E27FC236}">
                <a16:creationId xmlns:a16="http://schemas.microsoft.com/office/drawing/2014/main" id="{147EF8CE-AAD1-E910-D8CA-548D63ED147E}"/>
              </a:ext>
            </a:extLst>
          </p:cNvPr>
          <p:cNvPicPr>
            <a:picLocks noChangeAspect="1"/>
          </p:cNvPicPr>
          <p:nvPr/>
        </p:nvPicPr>
        <p:blipFill>
          <a:blip r:embed="rId4">
            <a:extLst>
              <a:ext uri="{28A0092B-C50C-407E-A947-70E740481C1C}">
                <a14:useLocalDpi xmlns:a14="http://schemas.microsoft.com/office/drawing/2010/main" val="0"/>
              </a:ext>
            </a:extLst>
          </a:blip>
          <a:srcRect b="14198"/>
          <a:stretch>
            <a:fillRect/>
          </a:stretch>
        </p:blipFill>
        <p:spPr>
          <a:xfrm>
            <a:off x="445822" y="1759656"/>
            <a:ext cx="1422332" cy="1220392"/>
          </a:xfrm>
          <a:prstGeom prst="rect">
            <a:avLst/>
          </a:prstGeom>
        </p:spPr>
      </p:pic>
      <p:pic>
        <p:nvPicPr>
          <p:cNvPr id="44" name="Picture 43">
            <a:extLst>
              <a:ext uri="{FF2B5EF4-FFF2-40B4-BE49-F238E27FC236}">
                <a16:creationId xmlns:a16="http://schemas.microsoft.com/office/drawing/2014/main" id="{46C13E9B-9669-2C86-5559-7598341F75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2542" y="1871073"/>
            <a:ext cx="1064157" cy="1064157"/>
          </a:xfrm>
          <a:prstGeom prst="rect">
            <a:avLst/>
          </a:prstGeom>
        </p:spPr>
      </p:pic>
      <p:cxnSp>
        <p:nvCxnSpPr>
          <p:cNvPr id="3" name="Straight Connector 2">
            <a:extLst>
              <a:ext uri="{FF2B5EF4-FFF2-40B4-BE49-F238E27FC236}">
                <a16:creationId xmlns:a16="http://schemas.microsoft.com/office/drawing/2014/main" id="{1195BC37-457E-366B-F030-9E1E401F2DD7}"/>
              </a:ext>
            </a:extLst>
          </p:cNvPr>
          <p:cNvCxnSpPr>
            <a:cxnSpLocks/>
          </p:cNvCxnSpPr>
          <p:nvPr/>
        </p:nvCxnSpPr>
        <p:spPr>
          <a:xfrm>
            <a:off x="347532" y="1269430"/>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9E32EC28-CB00-5FFB-88B0-2EE3F1222397}"/>
              </a:ext>
            </a:extLst>
          </p:cNvPr>
          <p:cNvSpPr txBox="1"/>
          <p:nvPr/>
        </p:nvSpPr>
        <p:spPr>
          <a:xfrm flipH="1">
            <a:off x="346412" y="6600944"/>
            <a:ext cx="10782523" cy="520292"/>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2844605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9DBE4-A060-06F6-5AC2-37032A2134E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F7DD035-EEBA-B134-8F2A-EFF9EDDFD920}"/>
              </a:ext>
            </a:extLst>
          </p:cNvPr>
          <p:cNvSpPr>
            <a:spLocks noGrp="1" noRot="1" noMove="1" noResize="1" noEditPoints="1" noAdjustHandles="1" noChangeArrowheads="1" noChangeShapeType="1"/>
          </p:cNvSpPr>
          <p:nvPr/>
        </p:nvSpPr>
        <p:spPr>
          <a:xfrm>
            <a:off x="212651" y="1368000"/>
            <a:ext cx="11801402" cy="5220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graphicFrame>
        <p:nvGraphicFramePr>
          <p:cNvPr id="3" name="Table 2">
            <a:extLst>
              <a:ext uri="{FF2B5EF4-FFF2-40B4-BE49-F238E27FC236}">
                <a16:creationId xmlns:a16="http://schemas.microsoft.com/office/drawing/2014/main" id="{5786E051-AE70-7B6C-DADA-1DABEEA1CF82}"/>
              </a:ext>
            </a:extLst>
          </p:cNvPr>
          <p:cNvGraphicFramePr>
            <a:graphicFrameLocks noGrp="1"/>
          </p:cNvGraphicFramePr>
          <p:nvPr>
            <p:extLst>
              <p:ext uri="{D42A27DB-BD31-4B8C-83A1-F6EECF244321}">
                <p14:modId xmlns:p14="http://schemas.microsoft.com/office/powerpoint/2010/main" val="1303926355"/>
              </p:ext>
            </p:extLst>
          </p:nvPr>
        </p:nvGraphicFramePr>
        <p:xfrm>
          <a:off x="360000" y="2263251"/>
          <a:ext cx="11496467" cy="3497317"/>
        </p:xfrm>
        <a:graphic>
          <a:graphicData uri="http://schemas.openxmlformats.org/drawingml/2006/table">
            <a:tbl>
              <a:tblPr firstRow="1" bandRow="1">
                <a:tableStyleId>{69012ECD-51FC-41F1-AA8D-1B2483CD663E}</a:tableStyleId>
              </a:tblPr>
              <a:tblGrid>
                <a:gridCol w="1640816">
                  <a:extLst>
                    <a:ext uri="{9D8B030D-6E8A-4147-A177-3AD203B41FA5}">
                      <a16:colId xmlns:a16="http://schemas.microsoft.com/office/drawing/2014/main" val="2235172804"/>
                    </a:ext>
                  </a:extLst>
                </a:gridCol>
                <a:gridCol w="5217107">
                  <a:extLst>
                    <a:ext uri="{9D8B030D-6E8A-4147-A177-3AD203B41FA5}">
                      <a16:colId xmlns:a16="http://schemas.microsoft.com/office/drawing/2014/main" val="3321419103"/>
                    </a:ext>
                  </a:extLst>
                </a:gridCol>
                <a:gridCol w="570690">
                  <a:extLst>
                    <a:ext uri="{9D8B030D-6E8A-4147-A177-3AD203B41FA5}">
                      <a16:colId xmlns:a16="http://schemas.microsoft.com/office/drawing/2014/main" val="2266581163"/>
                    </a:ext>
                  </a:extLst>
                </a:gridCol>
                <a:gridCol w="963014">
                  <a:extLst>
                    <a:ext uri="{9D8B030D-6E8A-4147-A177-3AD203B41FA5}">
                      <a16:colId xmlns:a16="http://schemas.microsoft.com/office/drawing/2014/main" val="1866762425"/>
                    </a:ext>
                  </a:extLst>
                </a:gridCol>
                <a:gridCol w="544010">
                  <a:extLst>
                    <a:ext uri="{9D8B030D-6E8A-4147-A177-3AD203B41FA5}">
                      <a16:colId xmlns:a16="http://schemas.microsoft.com/office/drawing/2014/main" val="2289350864"/>
                    </a:ext>
                  </a:extLst>
                </a:gridCol>
                <a:gridCol w="681753">
                  <a:extLst>
                    <a:ext uri="{9D8B030D-6E8A-4147-A177-3AD203B41FA5}">
                      <a16:colId xmlns:a16="http://schemas.microsoft.com/office/drawing/2014/main" val="627693432"/>
                    </a:ext>
                  </a:extLst>
                </a:gridCol>
                <a:gridCol w="595005">
                  <a:extLst>
                    <a:ext uri="{9D8B030D-6E8A-4147-A177-3AD203B41FA5}">
                      <a16:colId xmlns:a16="http://schemas.microsoft.com/office/drawing/2014/main" val="912084207"/>
                    </a:ext>
                  </a:extLst>
                </a:gridCol>
                <a:gridCol w="640775">
                  <a:extLst>
                    <a:ext uri="{9D8B030D-6E8A-4147-A177-3AD203B41FA5}">
                      <a16:colId xmlns:a16="http://schemas.microsoft.com/office/drawing/2014/main" val="2172693721"/>
                    </a:ext>
                  </a:extLst>
                </a:gridCol>
                <a:gridCol w="643297">
                  <a:extLst>
                    <a:ext uri="{9D8B030D-6E8A-4147-A177-3AD203B41FA5}">
                      <a16:colId xmlns:a16="http://schemas.microsoft.com/office/drawing/2014/main" val="3605157845"/>
                    </a:ext>
                  </a:extLst>
                </a:gridCol>
              </a:tblGrid>
              <a:tr h="347286">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gridSpan="7">
                  <a:txBody>
                    <a:bodyPr/>
                    <a:lstStyle/>
                    <a:p>
                      <a:pPr algn="ctr"/>
                      <a:r>
                        <a:rPr lang="en-US" sz="1200" b="1">
                          <a:solidFill>
                            <a:schemeClr val="tx1"/>
                          </a:solidFill>
                          <a:latin typeface="+mj-lt"/>
                        </a:rPr>
                        <a:t>NET Agree + Strongly agree (%)</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hMerge="1">
                  <a:txBody>
                    <a:bodyPr/>
                    <a:lstStyle/>
                    <a:p>
                      <a:endParaRPr lang="en-AU"/>
                    </a:p>
                  </a:txBody>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6"/>
                    </a:solidFill>
                  </a:tcPr>
                </a:tc>
                <a:extLst>
                  <a:ext uri="{0D108BD9-81ED-4DB2-BD59-A6C34878D82A}">
                    <a16:rowId xmlns:a16="http://schemas.microsoft.com/office/drawing/2014/main" val="1009477065"/>
                  </a:ext>
                </a:extLst>
              </a:tr>
              <a:tr h="454836">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algn="ctr"/>
                      <a:r>
                        <a:rPr lang="en-US" sz="1200" b="1">
                          <a:solidFill>
                            <a:schemeClr val="tx1"/>
                          </a:solidFill>
                          <a:latin typeface="+mj-lt"/>
                        </a:rPr>
                        <a:t>Total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900" b="1">
                          <a:solidFill>
                            <a:schemeClr val="tx1"/>
                          </a:solidFill>
                          <a:latin typeface="+mj-lt"/>
                        </a:rPr>
                        <a:t>Aboriginal and Torres Strait Islander</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b="1" err="1">
                          <a:solidFill>
                            <a:schemeClr val="tx1"/>
                          </a:solidFill>
                          <a:latin typeface="+mj-lt"/>
                        </a:rPr>
                        <a:t>CaLD</a:t>
                      </a:r>
                      <a:endParaRPr lang="en-US" sz="1000" b="1">
                        <a:solidFill>
                          <a:schemeClr val="tx1"/>
                        </a:solidFill>
                        <a:latin typeface="+mj-lt"/>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b="1">
                          <a:solidFill>
                            <a:schemeClr val="tx1"/>
                          </a:solidFill>
                          <a:latin typeface="+mj-lt"/>
                        </a:rPr>
                        <a:t>MH Condition</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900" b="1">
                          <a:solidFill>
                            <a:schemeClr val="tx1"/>
                          </a:solidFill>
                          <a:latin typeface="+mj-lt"/>
                        </a:rPr>
                        <a:t>LGBTQIA</a:t>
                      </a:r>
                    </a:p>
                    <a:p>
                      <a:pPr algn="ctr"/>
                      <a:r>
                        <a:rPr lang="en-US" sz="900" b="1">
                          <a:solidFill>
                            <a:schemeClr val="tx1"/>
                          </a:solidFill>
                          <a:latin typeface="+mj-lt"/>
                        </a:rPr>
                        <a:t>+</a:t>
                      </a:r>
                    </a:p>
                  </a:txBody>
                  <a:tcPr marL="0" marR="0" marT="0"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b="1">
                          <a:solidFill>
                            <a:schemeClr val="tx1"/>
                          </a:solidFill>
                          <a:latin typeface="+mj-lt"/>
                        </a:rPr>
                        <a:t>Metro</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b="1">
                          <a:solidFill>
                            <a:schemeClr val="tx1"/>
                          </a:solidFill>
                          <a:latin typeface="+mj-lt"/>
                        </a:rPr>
                        <a:t>Regional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655134283"/>
                  </a:ext>
                </a:extLst>
              </a:tr>
              <a:tr h="649521">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Sports, clubs and activities</a:t>
                      </a:r>
                    </a:p>
                  </a:txBody>
                  <a:tcPr marL="0" marR="0"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tc>
                  <a:txBody>
                    <a:bodyPr/>
                    <a:lstStyle/>
                    <a:p>
                      <a:endParaRPr lang="en-US"/>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r>
                        <a:rPr lang="en-US" sz="1000"/>
                        <a:t>83%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chemeClr val="tx2"/>
                          </a:solidFill>
                        </a:rPr>
                        <a:t>70%</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78%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64%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68%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t>82%</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t>84%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1585014851"/>
                  </a:ext>
                </a:extLst>
              </a:tr>
              <a:tr h="633035">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Youth spaces (places for children, teens, and young people)</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000"/>
                        <a:t>74%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rgbClr val="C00000"/>
                          </a:solidFill>
                        </a:rPr>
                        <a:t>66%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55%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37%</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33%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72%</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rgbClr val="00B050"/>
                          </a:solidFill>
                        </a:rPr>
                        <a:t>78%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4293405798"/>
                  </a:ext>
                </a:extLst>
              </a:tr>
              <a:tr h="633035">
                <a:tc>
                  <a:txBody>
                    <a:bodyPr/>
                    <a:lstStyle/>
                    <a:p>
                      <a:pPr algn="r" fontAlgn="base"/>
                      <a:r>
                        <a:rPr lang="en-AU" sz="1200" b="1" i="0" u="none" strike="noStrike" kern="1200">
                          <a:solidFill>
                            <a:srgbClr val="000000"/>
                          </a:solidFill>
                          <a:effectLst/>
                          <a:latin typeface="+mn-lt"/>
                          <a:ea typeface="+mn-ea"/>
                          <a:cs typeface="+mn-cs"/>
                        </a:rPr>
                        <a:t>Public transport (e.g. buses, trains, light rail)</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000"/>
                        <a:t>85%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rgbClr val="C00000"/>
                          </a:solidFill>
                        </a:rPr>
                        <a:t>67%</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83%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88%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76%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86%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84%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955404339"/>
                  </a:ext>
                </a:extLst>
              </a:tr>
              <a:tr h="709616">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Mental health services (e.g. counsellors, psychologists, </a:t>
                      </a:r>
                      <a:br>
                        <a:rPr lang="en-AU" sz="1200" b="1" i="0" u="none" strike="noStrike" kern="1200">
                          <a:solidFill>
                            <a:srgbClr val="000000"/>
                          </a:solidFill>
                          <a:effectLst/>
                          <a:latin typeface="+mn-lt"/>
                          <a:ea typeface="+mn-ea"/>
                          <a:cs typeface="+mn-cs"/>
                        </a:rPr>
                      </a:br>
                      <a:r>
                        <a:rPr lang="en-AU" sz="1200" b="1" i="0" u="none" strike="noStrike" kern="1200">
                          <a:solidFill>
                            <a:srgbClr val="000000"/>
                          </a:solidFill>
                          <a:effectLst/>
                          <a:latin typeface="+mn-lt"/>
                          <a:ea typeface="+mn-ea"/>
                          <a:cs typeface="+mn-cs"/>
                        </a:rPr>
                        <a:t>or helplines)</a:t>
                      </a:r>
                    </a:p>
                  </a:txBody>
                  <a:tcPr marL="0" marR="0" marT="0" marB="0" anchor="ctr">
                    <a:lnL w="28575"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tcPr>
                </a:tc>
                <a:tc>
                  <a:txBody>
                    <a:bodyPr/>
                    <a:lstStyle/>
                    <a:p>
                      <a:endParaRPr lang="en-US"/>
                    </a:p>
                  </a:txBody>
                  <a:tcP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tcPr>
                </a:tc>
                <a:tc>
                  <a:txBody>
                    <a:bodyPr/>
                    <a:lstStyle/>
                    <a:p>
                      <a:pPr algn="ctr"/>
                      <a:r>
                        <a:rPr lang="en-US" sz="1000"/>
                        <a:t>76%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alpha val="50000"/>
                      </a:schemeClr>
                    </a:solidFill>
                  </a:tcPr>
                </a:tc>
                <a:tc>
                  <a:txBody>
                    <a:bodyPr/>
                    <a:lstStyle/>
                    <a:p>
                      <a:pPr algn="ctr"/>
                      <a:r>
                        <a:rPr lang="en-US" sz="1000">
                          <a:solidFill>
                            <a:schemeClr val="tx1"/>
                          </a:solidFill>
                        </a:rPr>
                        <a:t>69%</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59%</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46%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47%</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75%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78%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4115979165"/>
                  </a:ext>
                </a:extLst>
              </a:tr>
            </a:tbl>
          </a:graphicData>
        </a:graphic>
      </p:graphicFrame>
      <p:sp>
        <p:nvSpPr>
          <p:cNvPr id="7" name="Title 6">
            <a:extLst>
              <a:ext uri="{FF2B5EF4-FFF2-40B4-BE49-F238E27FC236}">
                <a16:creationId xmlns:a16="http://schemas.microsoft.com/office/drawing/2014/main" id="{3DAD4849-7887-6C24-089F-50C5C34C46C9}"/>
              </a:ext>
            </a:extLst>
          </p:cNvPr>
          <p:cNvSpPr>
            <a:spLocks noGrp="1"/>
          </p:cNvSpPr>
          <p:nvPr>
            <p:ph type="title"/>
          </p:nvPr>
        </p:nvSpPr>
        <p:spPr>
          <a:xfrm>
            <a:off x="337434" y="373380"/>
            <a:ext cx="11484000" cy="1008000"/>
          </a:xfrm>
        </p:spPr>
        <p:txBody>
          <a:bodyPr/>
          <a:lstStyle/>
          <a:p>
            <a:r>
              <a:rPr lang="en-US" b="1"/>
              <a:t>Accessibility of services</a:t>
            </a:r>
            <a:endParaRPr lang="en-AU" b="1"/>
          </a:p>
        </p:txBody>
      </p:sp>
      <p:sp>
        <p:nvSpPr>
          <p:cNvPr id="6" name="Slide Number Placeholder 5">
            <a:extLst>
              <a:ext uri="{FF2B5EF4-FFF2-40B4-BE49-F238E27FC236}">
                <a16:creationId xmlns:a16="http://schemas.microsoft.com/office/drawing/2014/main" id="{22712218-3661-1D11-DB63-B141627BE0FD}"/>
              </a:ext>
            </a:extLst>
          </p:cNvPr>
          <p:cNvSpPr>
            <a:spLocks noGrp="1"/>
          </p:cNvSpPr>
          <p:nvPr>
            <p:ph type="sldNum" sz="quarter" idx="10"/>
          </p:nvPr>
        </p:nvSpPr>
        <p:spPr/>
        <p:txBody>
          <a:bodyPr/>
          <a:lstStyle/>
          <a:p>
            <a:fld id="{10A01DC5-1685-4615-8240-15192985C6A2}" type="slidenum">
              <a:rPr lang="en-AU" smtClean="0"/>
              <a:pPr/>
              <a:t>11</a:t>
            </a:fld>
            <a:endParaRPr lang="en-AU"/>
          </a:p>
        </p:txBody>
      </p:sp>
      <p:sp>
        <p:nvSpPr>
          <p:cNvPr id="16" name="TextBox 15">
            <a:extLst>
              <a:ext uri="{FF2B5EF4-FFF2-40B4-BE49-F238E27FC236}">
                <a16:creationId xmlns:a16="http://schemas.microsoft.com/office/drawing/2014/main" id="{DB0BE064-19BA-BB2A-1B44-2DF6659D874B}"/>
              </a:ext>
            </a:extLst>
          </p:cNvPr>
          <p:cNvSpPr txBox="1"/>
          <p:nvPr/>
        </p:nvSpPr>
        <p:spPr>
          <a:xfrm>
            <a:off x="338201" y="916213"/>
            <a:ext cx="11582644" cy="207749"/>
          </a:xfrm>
          <a:prstGeom prst="rect">
            <a:avLst/>
          </a:prstGeom>
          <a:noFill/>
        </p:spPr>
        <p:txBody>
          <a:bodyPr wrap="square" lIns="0" tIns="0" rIns="0" bIns="0">
            <a:spAutoFit/>
          </a:bodyPr>
          <a:lstStyle/>
          <a:p>
            <a:r>
              <a:rPr lang="en-AU" sz="1350" b="1">
                <a:effectLst/>
              </a:rPr>
              <a:t>Most young people agree that all services tested are accessible when they need them.</a:t>
            </a:r>
            <a:endParaRPr lang="en-AU" sz="1350">
              <a:effectLst/>
            </a:endParaRPr>
          </a:p>
        </p:txBody>
      </p:sp>
      <p:graphicFrame>
        <p:nvGraphicFramePr>
          <p:cNvPr id="5" name="Chart Placeholder 9">
            <a:extLst>
              <a:ext uri="{FF2B5EF4-FFF2-40B4-BE49-F238E27FC236}">
                <a16:creationId xmlns:a16="http://schemas.microsoft.com/office/drawing/2014/main" id="{51C41818-17A6-FFDB-519F-4DDAC49A4F96}"/>
              </a:ext>
            </a:extLst>
          </p:cNvPr>
          <p:cNvGraphicFramePr>
            <a:graphicFrameLocks/>
          </p:cNvGraphicFramePr>
          <p:nvPr/>
        </p:nvGraphicFramePr>
        <p:xfrm>
          <a:off x="2290471" y="2980803"/>
          <a:ext cx="4805214" cy="3253563"/>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E1C9598E-CFD5-69D7-ED99-90C73C429634}"/>
              </a:ext>
            </a:extLst>
          </p:cNvPr>
          <p:cNvSpPr txBox="1"/>
          <p:nvPr/>
        </p:nvSpPr>
        <p:spPr>
          <a:xfrm>
            <a:off x="1413282" y="2515488"/>
            <a:ext cx="4384407" cy="329784"/>
          </a:xfrm>
          <a:prstGeom prst="rect">
            <a:avLst/>
          </a:prstGeom>
          <a:noFill/>
        </p:spPr>
        <p:txBody>
          <a:bodyPr wrap="square" lIns="0" tIns="0" rIns="0" bIns="0" rtlCol="0">
            <a:noAutofit/>
          </a:bodyPr>
          <a:lstStyle/>
          <a:p>
            <a:pPr algn="ctr"/>
            <a:r>
              <a:rPr lang="en-US" sz="1600" b="1">
                <a:solidFill>
                  <a:schemeClr val="tx1">
                    <a:lumMod val="50000"/>
                    <a:lumOff val="50000"/>
                  </a:schemeClr>
                </a:solidFill>
              </a:rPr>
              <a:t>Accessibility of services</a:t>
            </a:r>
          </a:p>
        </p:txBody>
      </p:sp>
      <p:grpSp>
        <p:nvGrpSpPr>
          <p:cNvPr id="11" name="Group 10">
            <a:extLst>
              <a:ext uri="{FF2B5EF4-FFF2-40B4-BE49-F238E27FC236}">
                <a16:creationId xmlns:a16="http://schemas.microsoft.com/office/drawing/2014/main" id="{E3356ECD-B933-0806-A7C9-520565CFFF5B}"/>
              </a:ext>
            </a:extLst>
          </p:cNvPr>
          <p:cNvGrpSpPr/>
          <p:nvPr/>
        </p:nvGrpSpPr>
        <p:grpSpPr>
          <a:xfrm>
            <a:off x="9718566" y="6490846"/>
            <a:ext cx="2257647" cy="921554"/>
            <a:chOff x="9718566" y="6490846"/>
            <a:chExt cx="2257647" cy="921554"/>
          </a:xfrm>
        </p:grpSpPr>
        <p:sp>
          <p:nvSpPr>
            <p:cNvPr id="2" name="Isosceles Triangle 1">
              <a:extLst>
                <a:ext uri="{FF2B5EF4-FFF2-40B4-BE49-F238E27FC236}">
                  <a16:creationId xmlns:a16="http://schemas.microsoft.com/office/drawing/2014/main" id="{6353E4B1-F51F-5952-3F8A-576227C1E195}"/>
                </a:ext>
              </a:extLst>
            </p:cNvPr>
            <p:cNvSpPr/>
            <p:nvPr/>
          </p:nvSpPr>
          <p:spPr>
            <a:xfrm>
              <a:off x="9718566" y="6490846"/>
              <a:ext cx="169932" cy="194307"/>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8" name="Isosceles Triangle 7">
              <a:extLst>
                <a:ext uri="{FF2B5EF4-FFF2-40B4-BE49-F238E27FC236}">
                  <a16:creationId xmlns:a16="http://schemas.microsoft.com/office/drawing/2014/main" id="{A05D1583-D345-E8A0-3CAE-D0872494918A}"/>
                </a:ext>
              </a:extLst>
            </p:cNvPr>
            <p:cNvSpPr/>
            <p:nvPr/>
          </p:nvSpPr>
          <p:spPr>
            <a:xfrm rot="10800000">
              <a:off x="9888498" y="6498000"/>
              <a:ext cx="169932" cy="19430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0" name="TextBox 9">
              <a:extLst>
                <a:ext uri="{FF2B5EF4-FFF2-40B4-BE49-F238E27FC236}">
                  <a16:creationId xmlns:a16="http://schemas.microsoft.com/office/drawing/2014/main" id="{A225D1FA-51AD-81B7-7B55-AC92969C5643}"/>
                </a:ext>
              </a:extLst>
            </p:cNvPr>
            <p:cNvSpPr txBox="1"/>
            <p:nvPr/>
          </p:nvSpPr>
          <p:spPr>
            <a:xfrm>
              <a:off x="10105677" y="6498000"/>
              <a:ext cx="1870536" cy="914400"/>
            </a:xfrm>
            <a:prstGeom prst="rect">
              <a:avLst/>
            </a:prstGeom>
            <a:noFill/>
          </p:spPr>
          <p:txBody>
            <a:bodyPr wrap="none" lIns="0" tIns="0" rIns="0" bIns="0" rtlCol="0">
              <a:noAutofit/>
            </a:bodyPr>
            <a:lstStyle/>
            <a:p>
              <a:pPr algn="l"/>
              <a:r>
                <a:rPr lang="en-AU" sz="1000" i="1"/>
                <a:t>Significantly higher/lower</a:t>
              </a:r>
            </a:p>
          </p:txBody>
        </p:sp>
      </p:grpSp>
      <p:cxnSp>
        <p:nvCxnSpPr>
          <p:cNvPr id="13" name="Straight Connector 12">
            <a:extLst>
              <a:ext uri="{FF2B5EF4-FFF2-40B4-BE49-F238E27FC236}">
                <a16:creationId xmlns:a16="http://schemas.microsoft.com/office/drawing/2014/main" id="{C9EDF67F-74AA-DB2E-1770-2ADBCD88292A}"/>
              </a:ext>
            </a:extLst>
          </p:cNvPr>
          <p:cNvCxnSpPr>
            <a:cxnSpLocks/>
          </p:cNvCxnSpPr>
          <p:nvPr/>
        </p:nvCxnSpPr>
        <p:spPr>
          <a:xfrm>
            <a:off x="347532" y="2042045"/>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8F3DE4A4-9CD8-CDC7-92A9-38081DFEBAC9}"/>
              </a:ext>
            </a:extLst>
          </p:cNvPr>
          <p:cNvSpPr txBox="1"/>
          <p:nvPr/>
        </p:nvSpPr>
        <p:spPr>
          <a:xfrm>
            <a:off x="2183418" y="3377548"/>
            <a:ext cx="175034" cy="129765"/>
          </a:xfrm>
          <a:prstGeom prst="rect">
            <a:avLst/>
          </a:prstGeom>
          <a:noFill/>
        </p:spPr>
        <p:txBody>
          <a:bodyPr wrap="square" lIns="0" tIns="0" rIns="0" bIns="0" rtlCol="0">
            <a:noAutofit/>
          </a:bodyPr>
          <a:lstStyle/>
          <a:p>
            <a:pPr algn="ctr"/>
            <a:r>
              <a:rPr lang="en-AU" sz="1000"/>
              <a:t>1%</a:t>
            </a:r>
          </a:p>
        </p:txBody>
      </p:sp>
      <p:sp>
        <p:nvSpPr>
          <p:cNvPr id="15" name="TextBox 14">
            <a:extLst>
              <a:ext uri="{FF2B5EF4-FFF2-40B4-BE49-F238E27FC236}">
                <a16:creationId xmlns:a16="http://schemas.microsoft.com/office/drawing/2014/main" id="{8BCE1846-0D56-4CA8-7AF8-7840246E84D0}"/>
              </a:ext>
            </a:extLst>
          </p:cNvPr>
          <p:cNvSpPr txBox="1"/>
          <p:nvPr/>
        </p:nvSpPr>
        <p:spPr>
          <a:xfrm>
            <a:off x="2152247" y="4017018"/>
            <a:ext cx="213364" cy="129765"/>
          </a:xfrm>
          <a:prstGeom prst="rect">
            <a:avLst/>
          </a:prstGeom>
          <a:noFill/>
        </p:spPr>
        <p:txBody>
          <a:bodyPr wrap="square" lIns="0" tIns="0" rIns="0" bIns="0" rtlCol="0">
            <a:noAutofit/>
          </a:bodyPr>
          <a:lstStyle/>
          <a:p>
            <a:pPr algn="ctr"/>
            <a:r>
              <a:rPr lang="en-AU" sz="1000"/>
              <a:t>2%</a:t>
            </a:r>
          </a:p>
        </p:txBody>
      </p:sp>
      <p:sp>
        <p:nvSpPr>
          <p:cNvPr id="17" name="TextBox 16">
            <a:extLst>
              <a:ext uri="{FF2B5EF4-FFF2-40B4-BE49-F238E27FC236}">
                <a16:creationId xmlns:a16="http://schemas.microsoft.com/office/drawing/2014/main" id="{2E96E454-5E2E-C3E5-B021-6CC5119A73FF}"/>
              </a:ext>
            </a:extLst>
          </p:cNvPr>
          <p:cNvSpPr txBox="1"/>
          <p:nvPr/>
        </p:nvSpPr>
        <p:spPr>
          <a:xfrm>
            <a:off x="2185555" y="4652169"/>
            <a:ext cx="175034" cy="129765"/>
          </a:xfrm>
          <a:prstGeom prst="rect">
            <a:avLst/>
          </a:prstGeom>
          <a:noFill/>
        </p:spPr>
        <p:txBody>
          <a:bodyPr wrap="square" lIns="0" tIns="0" rIns="0" bIns="0" rtlCol="0">
            <a:noAutofit/>
          </a:bodyPr>
          <a:lstStyle/>
          <a:p>
            <a:pPr algn="ctr"/>
            <a:r>
              <a:rPr lang="en-AU" sz="1000"/>
              <a:t>1%</a:t>
            </a:r>
          </a:p>
        </p:txBody>
      </p:sp>
      <p:sp>
        <p:nvSpPr>
          <p:cNvPr id="18" name="TextBox 17">
            <a:extLst>
              <a:ext uri="{FF2B5EF4-FFF2-40B4-BE49-F238E27FC236}">
                <a16:creationId xmlns:a16="http://schemas.microsoft.com/office/drawing/2014/main" id="{C56033AD-D04F-EB2D-7579-F6597F28D676}"/>
              </a:ext>
            </a:extLst>
          </p:cNvPr>
          <p:cNvSpPr txBox="1"/>
          <p:nvPr/>
        </p:nvSpPr>
        <p:spPr>
          <a:xfrm>
            <a:off x="2167173" y="5294833"/>
            <a:ext cx="213364" cy="129765"/>
          </a:xfrm>
          <a:prstGeom prst="rect">
            <a:avLst/>
          </a:prstGeom>
          <a:noFill/>
        </p:spPr>
        <p:txBody>
          <a:bodyPr wrap="square" lIns="0" tIns="0" rIns="0" bIns="0" rtlCol="0">
            <a:noAutofit/>
          </a:bodyPr>
          <a:lstStyle/>
          <a:p>
            <a:pPr algn="ctr"/>
            <a:r>
              <a:rPr lang="en-AU" sz="1000"/>
              <a:t>2%</a:t>
            </a:r>
          </a:p>
        </p:txBody>
      </p:sp>
      <p:sp>
        <p:nvSpPr>
          <p:cNvPr id="19" name="TextBox 18">
            <a:extLst>
              <a:ext uri="{FF2B5EF4-FFF2-40B4-BE49-F238E27FC236}">
                <a16:creationId xmlns:a16="http://schemas.microsoft.com/office/drawing/2014/main" id="{FBBB9A52-4F9F-21F3-CE52-4154FB6F7D79}"/>
              </a:ext>
            </a:extLst>
          </p:cNvPr>
          <p:cNvSpPr txBox="1"/>
          <p:nvPr/>
        </p:nvSpPr>
        <p:spPr>
          <a:xfrm>
            <a:off x="7005619" y="5317337"/>
            <a:ext cx="213364" cy="129765"/>
          </a:xfrm>
          <a:prstGeom prst="rect">
            <a:avLst/>
          </a:prstGeom>
          <a:noFill/>
        </p:spPr>
        <p:txBody>
          <a:bodyPr wrap="square" lIns="0" tIns="0" rIns="0" bIns="0" rtlCol="0">
            <a:noAutofit/>
          </a:bodyPr>
          <a:lstStyle/>
          <a:p>
            <a:pPr algn="ctr"/>
            <a:r>
              <a:rPr lang="en-AU" sz="1000"/>
              <a:t>1%</a:t>
            </a:r>
          </a:p>
        </p:txBody>
      </p:sp>
      <p:sp>
        <p:nvSpPr>
          <p:cNvPr id="20" name="TextBox 19">
            <a:extLst>
              <a:ext uri="{FF2B5EF4-FFF2-40B4-BE49-F238E27FC236}">
                <a16:creationId xmlns:a16="http://schemas.microsoft.com/office/drawing/2014/main" id="{7B99EFDD-F21B-2A42-AC5C-35340EB301F6}"/>
              </a:ext>
            </a:extLst>
          </p:cNvPr>
          <p:cNvSpPr txBox="1"/>
          <p:nvPr/>
        </p:nvSpPr>
        <p:spPr>
          <a:xfrm>
            <a:off x="7005619" y="4011909"/>
            <a:ext cx="213364" cy="129765"/>
          </a:xfrm>
          <a:prstGeom prst="rect">
            <a:avLst/>
          </a:prstGeom>
          <a:noFill/>
        </p:spPr>
        <p:txBody>
          <a:bodyPr wrap="square" lIns="0" tIns="0" rIns="0" bIns="0" rtlCol="0">
            <a:noAutofit/>
          </a:bodyPr>
          <a:lstStyle/>
          <a:p>
            <a:pPr algn="ctr"/>
            <a:r>
              <a:rPr lang="en-AU" sz="1000"/>
              <a:t>1%</a:t>
            </a:r>
          </a:p>
        </p:txBody>
      </p:sp>
      <p:sp>
        <p:nvSpPr>
          <p:cNvPr id="22" name="TextBox 21">
            <a:extLst>
              <a:ext uri="{FF2B5EF4-FFF2-40B4-BE49-F238E27FC236}">
                <a16:creationId xmlns:a16="http://schemas.microsoft.com/office/drawing/2014/main" id="{CF8790D7-A389-385D-3433-B125225AB139}"/>
              </a:ext>
            </a:extLst>
          </p:cNvPr>
          <p:cNvSpPr txBox="1"/>
          <p:nvPr/>
        </p:nvSpPr>
        <p:spPr>
          <a:xfrm flipH="1">
            <a:off x="337946" y="6355411"/>
            <a:ext cx="10790989" cy="765825"/>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190197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9DBE4-A060-06F6-5AC2-37032A2134E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F7DD035-EEBA-B134-8F2A-EFF9EDDFD920}"/>
              </a:ext>
            </a:extLst>
          </p:cNvPr>
          <p:cNvSpPr>
            <a:spLocks noGrp="1" noRot="1" noMove="1" noResize="1" noEditPoints="1" noAdjustHandles="1" noChangeArrowheads="1" noChangeShapeType="1"/>
          </p:cNvSpPr>
          <p:nvPr/>
        </p:nvSpPr>
        <p:spPr>
          <a:xfrm>
            <a:off x="212651" y="1368000"/>
            <a:ext cx="11801402" cy="5220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graphicFrame>
        <p:nvGraphicFramePr>
          <p:cNvPr id="3" name="Table 2">
            <a:extLst>
              <a:ext uri="{FF2B5EF4-FFF2-40B4-BE49-F238E27FC236}">
                <a16:creationId xmlns:a16="http://schemas.microsoft.com/office/drawing/2014/main" id="{5786E051-AE70-7B6C-DADA-1DABEEA1CF82}"/>
              </a:ext>
            </a:extLst>
          </p:cNvPr>
          <p:cNvGraphicFramePr>
            <a:graphicFrameLocks noGrp="1"/>
          </p:cNvGraphicFramePr>
          <p:nvPr>
            <p:extLst>
              <p:ext uri="{D42A27DB-BD31-4B8C-83A1-F6EECF244321}">
                <p14:modId xmlns:p14="http://schemas.microsoft.com/office/powerpoint/2010/main" val="1545289454"/>
              </p:ext>
            </p:extLst>
          </p:nvPr>
        </p:nvGraphicFramePr>
        <p:xfrm>
          <a:off x="736708" y="1897247"/>
          <a:ext cx="8771481" cy="3559147"/>
        </p:xfrm>
        <a:graphic>
          <a:graphicData uri="http://schemas.openxmlformats.org/drawingml/2006/table">
            <a:tbl>
              <a:tblPr firstRow="1" bandRow="1">
                <a:tableStyleId>{69012ECD-51FC-41F1-AA8D-1B2483CD663E}</a:tableStyleId>
              </a:tblPr>
              <a:tblGrid>
                <a:gridCol w="1715088">
                  <a:extLst>
                    <a:ext uri="{9D8B030D-6E8A-4147-A177-3AD203B41FA5}">
                      <a16:colId xmlns:a16="http://schemas.microsoft.com/office/drawing/2014/main" val="2235172804"/>
                    </a:ext>
                  </a:extLst>
                </a:gridCol>
                <a:gridCol w="5453264">
                  <a:extLst>
                    <a:ext uri="{9D8B030D-6E8A-4147-A177-3AD203B41FA5}">
                      <a16:colId xmlns:a16="http://schemas.microsoft.com/office/drawing/2014/main" val="3321419103"/>
                    </a:ext>
                  </a:extLst>
                </a:gridCol>
                <a:gridCol w="596523">
                  <a:extLst>
                    <a:ext uri="{9D8B030D-6E8A-4147-A177-3AD203B41FA5}">
                      <a16:colId xmlns:a16="http://schemas.microsoft.com/office/drawing/2014/main" val="2266581163"/>
                    </a:ext>
                  </a:extLst>
                </a:gridCol>
                <a:gridCol w="1006606">
                  <a:extLst>
                    <a:ext uri="{9D8B030D-6E8A-4147-A177-3AD203B41FA5}">
                      <a16:colId xmlns:a16="http://schemas.microsoft.com/office/drawing/2014/main" val="1866762425"/>
                    </a:ext>
                  </a:extLst>
                </a:gridCol>
              </a:tblGrid>
              <a:tr h="347286">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gridSpan="2">
                  <a:txBody>
                    <a:bodyPr/>
                    <a:lstStyle/>
                    <a:p>
                      <a:pPr algn="ctr"/>
                      <a:r>
                        <a:rPr lang="en-US" sz="1200" b="1">
                          <a:solidFill>
                            <a:schemeClr val="tx1"/>
                          </a:solidFill>
                          <a:latin typeface="+mj-lt"/>
                        </a:rPr>
                        <a:t>NET Agree + Strongly agree (%)</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1009477065"/>
                  </a:ext>
                </a:extLst>
              </a:tr>
              <a:tr h="454836">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algn="ctr"/>
                      <a:r>
                        <a:rPr lang="en-US" sz="1200" b="1">
                          <a:solidFill>
                            <a:schemeClr val="tx1"/>
                          </a:solidFill>
                          <a:latin typeface="+mj-lt"/>
                        </a:rPr>
                        <a:t>Total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900" b="1">
                          <a:solidFill>
                            <a:schemeClr val="tx1"/>
                          </a:solidFill>
                          <a:latin typeface="+mj-lt"/>
                        </a:rPr>
                        <a:t>Illawarra</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655134283"/>
                  </a:ext>
                </a:extLst>
              </a:tr>
              <a:tr h="649521">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Sports, clubs and activities</a:t>
                      </a:r>
                    </a:p>
                  </a:txBody>
                  <a:tcPr marL="0" marR="0"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tc>
                  <a:txBody>
                    <a:bodyPr/>
                    <a:lstStyle/>
                    <a:p>
                      <a:endParaRPr lang="en-US"/>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r>
                        <a:rPr lang="en-US" sz="1000"/>
                        <a:t>83%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kern="1200">
                          <a:solidFill>
                            <a:srgbClr val="00B050"/>
                          </a:solidFill>
                          <a:latin typeface="+mn-lt"/>
                          <a:ea typeface="+mn-ea"/>
                          <a:cs typeface="+mn-cs"/>
                        </a:rPr>
                        <a:t>90%</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1585014851"/>
                  </a:ext>
                </a:extLst>
              </a:tr>
              <a:tr h="633035">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Youth spaces (places for children, teens, and young people)</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000"/>
                        <a:t>74%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kern="1200">
                          <a:solidFill>
                            <a:srgbClr val="C00000"/>
                          </a:solidFill>
                          <a:latin typeface="+mn-lt"/>
                          <a:ea typeface="+mn-ea"/>
                          <a:cs typeface="+mn-cs"/>
                        </a:rPr>
                        <a:t>63%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4293405798"/>
                  </a:ext>
                </a:extLst>
              </a:tr>
              <a:tr h="633035">
                <a:tc>
                  <a:txBody>
                    <a:bodyPr/>
                    <a:lstStyle/>
                    <a:p>
                      <a:pPr algn="r" fontAlgn="base"/>
                      <a:r>
                        <a:rPr lang="en-AU" sz="1200" b="1" i="0" u="none" strike="noStrike" kern="1200">
                          <a:solidFill>
                            <a:srgbClr val="000000"/>
                          </a:solidFill>
                          <a:effectLst/>
                          <a:latin typeface="+mn-lt"/>
                          <a:ea typeface="+mn-ea"/>
                          <a:cs typeface="+mn-cs"/>
                        </a:rPr>
                        <a:t>Public transport (e.g. buses, trains, light rail)</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000"/>
                        <a:t>85%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chemeClr val="tx1"/>
                          </a:solidFill>
                        </a:rPr>
                        <a:t>84%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955404339"/>
                  </a:ext>
                </a:extLst>
              </a:tr>
              <a:tr h="709616">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Mental health services (e.g. counsellors, psychologists, </a:t>
                      </a:r>
                      <a:br>
                        <a:rPr lang="en-AU" sz="1200" b="1" i="0" u="none" strike="noStrike" kern="1200">
                          <a:solidFill>
                            <a:srgbClr val="000000"/>
                          </a:solidFill>
                          <a:effectLst/>
                          <a:latin typeface="+mn-lt"/>
                          <a:ea typeface="+mn-ea"/>
                          <a:cs typeface="+mn-cs"/>
                        </a:rPr>
                      </a:br>
                      <a:r>
                        <a:rPr lang="en-AU" sz="1200" b="1" i="0" u="none" strike="noStrike" kern="1200">
                          <a:solidFill>
                            <a:srgbClr val="000000"/>
                          </a:solidFill>
                          <a:effectLst/>
                          <a:latin typeface="+mn-lt"/>
                          <a:ea typeface="+mn-ea"/>
                          <a:cs typeface="+mn-cs"/>
                        </a:rPr>
                        <a:t>or helplines)</a:t>
                      </a:r>
                    </a:p>
                  </a:txBody>
                  <a:tcPr marL="0" marR="0" marT="0" marB="0" anchor="ctr">
                    <a:lnL w="28575"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tcPr>
                </a:tc>
                <a:tc>
                  <a:txBody>
                    <a:bodyPr/>
                    <a:lstStyle/>
                    <a:p>
                      <a:endParaRPr lang="en-US"/>
                    </a:p>
                  </a:txBody>
                  <a:tcP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tcPr>
                </a:tc>
                <a:tc>
                  <a:txBody>
                    <a:bodyPr/>
                    <a:lstStyle/>
                    <a:p>
                      <a:pPr algn="ctr"/>
                      <a:r>
                        <a:rPr lang="en-US" sz="1000"/>
                        <a:t>76%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alpha val="50000"/>
                      </a:schemeClr>
                    </a:solidFill>
                  </a:tcPr>
                </a:tc>
                <a:tc>
                  <a:txBody>
                    <a:bodyPr/>
                    <a:lstStyle/>
                    <a:p>
                      <a:pPr algn="ctr"/>
                      <a:r>
                        <a:rPr lang="en-US" sz="1000">
                          <a:solidFill>
                            <a:srgbClr val="C00000"/>
                          </a:solidFill>
                        </a:rPr>
                        <a:t>48%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4115979165"/>
                  </a:ext>
                </a:extLst>
              </a:tr>
            </a:tbl>
          </a:graphicData>
        </a:graphic>
      </p:graphicFrame>
      <p:sp>
        <p:nvSpPr>
          <p:cNvPr id="7" name="Title 6">
            <a:extLst>
              <a:ext uri="{FF2B5EF4-FFF2-40B4-BE49-F238E27FC236}">
                <a16:creationId xmlns:a16="http://schemas.microsoft.com/office/drawing/2014/main" id="{3DAD4849-7887-6C24-089F-50C5C34C46C9}"/>
              </a:ext>
            </a:extLst>
          </p:cNvPr>
          <p:cNvSpPr>
            <a:spLocks noGrp="1"/>
          </p:cNvSpPr>
          <p:nvPr>
            <p:ph type="title"/>
          </p:nvPr>
        </p:nvSpPr>
        <p:spPr>
          <a:xfrm>
            <a:off x="371352" y="703218"/>
            <a:ext cx="11484000" cy="1008000"/>
          </a:xfrm>
        </p:spPr>
        <p:txBody>
          <a:bodyPr/>
          <a:lstStyle/>
          <a:p>
            <a:r>
              <a:rPr lang="en-US" b="1"/>
              <a:t>Accessibility of services</a:t>
            </a:r>
            <a:endParaRPr lang="en-AU" b="1"/>
          </a:p>
        </p:txBody>
      </p:sp>
      <p:sp>
        <p:nvSpPr>
          <p:cNvPr id="6" name="Slide Number Placeholder 5">
            <a:extLst>
              <a:ext uri="{FF2B5EF4-FFF2-40B4-BE49-F238E27FC236}">
                <a16:creationId xmlns:a16="http://schemas.microsoft.com/office/drawing/2014/main" id="{22712218-3661-1D11-DB63-B141627BE0FD}"/>
              </a:ext>
            </a:extLst>
          </p:cNvPr>
          <p:cNvSpPr>
            <a:spLocks noGrp="1"/>
          </p:cNvSpPr>
          <p:nvPr>
            <p:ph type="sldNum" sz="quarter" idx="10"/>
          </p:nvPr>
        </p:nvSpPr>
        <p:spPr/>
        <p:txBody>
          <a:bodyPr/>
          <a:lstStyle/>
          <a:p>
            <a:fld id="{10A01DC5-1685-4615-8240-15192985C6A2}" type="slidenum">
              <a:rPr lang="en-AU" smtClean="0"/>
              <a:pPr/>
              <a:t>12</a:t>
            </a:fld>
            <a:endParaRPr lang="en-AU"/>
          </a:p>
        </p:txBody>
      </p:sp>
      <p:graphicFrame>
        <p:nvGraphicFramePr>
          <p:cNvPr id="5" name="Chart Placeholder 9">
            <a:extLst>
              <a:ext uri="{FF2B5EF4-FFF2-40B4-BE49-F238E27FC236}">
                <a16:creationId xmlns:a16="http://schemas.microsoft.com/office/drawing/2014/main" id="{51C41818-17A6-FFDB-519F-4DDAC49A4F96}"/>
              </a:ext>
            </a:extLst>
          </p:cNvPr>
          <p:cNvGraphicFramePr>
            <a:graphicFrameLocks/>
          </p:cNvGraphicFramePr>
          <p:nvPr>
            <p:extLst>
              <p:ext uri="{D42A27DB-BD31-4B8C-83A1-F6EECF244321}">
                <p14:modId xmlns:p14="http://schemas.microsoft.com/office/powerpoint/2010/main" val="2449571441"/>
              </p:ext>
            </p:extLst>
          </p:nvPr>
        </p:nvGraphicFramePr>
        <p:xfrm>
          <a:off x="2680366" y="2659383"/>
          <a:ext cx="4805214" cy="3253563"/>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E1C9598E-CFD5-69D7-ED99-90C73C429634}"/>
              </a:ext>
            </a:extLst>
          </p:cNvPr>
          <p:cNvSpPr txBox="1"/>
          <p:nvPr/>
        </p:nvSpPr>
        <p:spPr>
          <a:xfrm>
            <a:off x="1789989" y="2149484"/>
            <a:ext cx="4384407" cy="329784"/>
          </a:xfrm>
          <a:prstGeom prst="rect">
            <a:avLst/>
          </a:prstGeom>
          <a:noFill/>
        </p:spPr>
        <p:txBody>
          <a:bodyPr wrap="square" lIns="0" tIns="0" rIns="0" bIns="0" rtlCol="0">
            <a:noAutofit/>
          </a:bodyPr>
          <a:lstStyle/>
          <a:p>
            <a:pPr algn="ctr"/>
            <a:r>
              <a:rPr lang="en-US" sz="1600" b="1">
                <a:solidFill>
                  <a:schemeClr val="tx1">
                    <a:lumMod val="50000"/>
                    <a:lumOff val="50000"/>
                  </a:schemeClr>
                </a:solidFill>
              </a:rPr>
              <a:t>Accessibility of services</a:t>
            </a:r>
          </a:p>
        </p:txBody>
      </p:sp>
      <p:grpSp>
        <p:nvGrpSpPr>
          <p:cNvPr id="11" name="Group 10">
            <a:extLst>
              <a:ext uri="{FF2B5EF4-FFF2-40B4-BE49-F238E27FC236}">
                <a16:creationId xmlns:a16="http://schemas.microsoft.com/office/drawing/2014/main" id="{E3356ECD-B933-0806-A7C9-520565CFFF5B}"/>
              </a:ext>
            </a:extLst>
          </p:cNvPr>
          <p:cNvGrpSpPr/>
          <p:nvPr/>
        </p:nvGrpSpPr>
        <p:grpSpPr>
          <a:xfrm>
            <a:off x="9718566" y="6490846"/>
            <a:ext cx="2257647" cy="921554"/>
            <a:chOff x="9718566" y="6490846"/>
            <a:chExt cx="2257647" cy="921554"/>
          </a:xfrm>
        </p:grpSpPr>
        <p:sp>
          <p:nvSpPr>
            <p:cNvPr id="2" name="Isosceles Triangle 1">
              <a:extLst>
                <a:ext uri="{FF2B5EF4-FFF2-40B4-BE49-F238E27FC236}">
                  <a16:creationId xmlns:a16="http://schemas.microsoft.com/office/drawing/2014/main" id="{6353E4B1-F51F-5952-3F8A-576227C1E195}"/>
                </a:ext>
              </a:extLst>
            </p:cNvPr>
            <p:cNvSpPr/>
            <p:nvPr/>
          </p:nvSpPr>
          <p:spPr>
            <a:xfrm>
              <a:off x="9718566" y="6490846"/>
              <a:ext cx="169932" cy="194307"/>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8" name="Isosceles Triangle 7">
              <a:extLst>
                <a:ext uri="{FF2B5EF4-FFF2-40B4-BE49-F238E27FC236}">
                  <a16:creationId xmlns:a16="http://schemas.microsoft.com/office/drawing/2014/main" id="{A05D1583-D345-E8A0-3CAE-D0872494918A}"/>
                </a:ext>
              </a:extLst>
            </p:cNvPr>
            <p:cNvSpPr/>
            <p:nvPr/>
          </p:nvSpPr>
          <p:spPr>
            <a:xfrm rot="10800000">
              <a:off x="9888498" y="6498000"/>
              <a:ext cx="169932" cy="19430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0" name="TextBox 9">
              <a:extLst>
                <a:ext uri="{FF2B5EF4-FFF2-40B4-BE49-F238E27FC236}">
                  <a16:creationId xmlns:a16="http://schemas.microsoft.com/office/drawing/2014/main" id="{A225D1FA-51AD-81B7-7B55-AC92969C5643}"/>
                </a:ext>
              </a:extLst>
            </p:cNvPr>
            <p:cNvSpPr txBox="1"/>
            <p:nvPr/>
          </p:nvSpPr>
          <p:spPr>
            <a:xfrm>
              <a:off x="10105677" y="6498000"/>
              <a:ext cx="1870536" cy="914400"/>
            </a:xfrm>
            <a:prstGeom prst="rect">
              <a:avLst/>
            </a:prstGeom>
            <a:noFill/>
          </p:spPr>
          <p:txBody>
            <a:bodyPr wrap="none" lIns="0" tIns="0" rIns="0" bIns="0" rtlCol="0">
              <a:noAutofit/>
            </a:bodyPr>
            <a:lstStyle/>
            <a:p>
              <a:pPr algn="l"/>
              <a:r>
                <a:rPr lang="en-AU" sz="1000" i="1"/>
                <a:t>Significantly higher/lower</a:t>
              </a:r>
            </a:p>
          </p:txBody>
        </p:sp>
      </p:grpSp>
      <p:cxnSp>
        <p:nvCxnSpPr>
          <p:cNvPr id="13" name="Straight Connector 12">
            <a:extLst>
              <a:ext uri="{FF2B5EF4-FFF2-40B4-BE49-F238E27FC236}">
                <a16:creationId xmlns:a16="http://schemas.microsoft.com/office/drawing/2014/main" id="{C9EDF67F-74AA-DB2E-1770-2ADBCD88292A}"/>
              </a:ext>
            </a:extLst>
          </p:cNvPr>
          <p:cNvCxnSpPr>
            <a:cxnSpLocks/>
          </p:cNvCxnSpPr>
          <p:nvPr/>
        </p:nvCxnSpPr>
        <p:spPr>
          <a:xfrm>
            <a:off x="347532" y="1540021"/>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8F3DE4A4-9CD8-CDC7-92A9-38081DFEBAC9}"/>
              </a:ext>
            </a:extLst>
          </p:cNvPr>
          <p:cNvSpPr txBox="1"/>
          <p:nvPr/>
        </p:nvSpPr>
        <p:spPr>
          <a:xfrm>
            <a:off x="2560125" y="3011544"/>
            <a:ext cx="175034" cy="129765"/>
          </a:xfrm>
          <a:prstGeom prst="rect">
            <a:avLst/>
          </a:prstGeom>
          <a:noFill/>
        </p:spPr>
        <p:txBody>
          <a:bodyPr wrap="square" lIns="0" tIns="0" rIns="0" bIns="0" rtlCol="0">
            <a:noAutofit/>
          </a:bodyPr>
          <a:lstStyle/>
          <a:p>
            <a:pPr algn="ctr"/>
            <a:r>
              <a:rPr lang="en-AU" sz="1000"/>
              <a:t>1%</a:t>
            </a:r>
          </a:p>
        </p:txBody>
      </p:sp>
      <p:sp>
        <p:nvSpPr>
          <p:cNvPr id="15" name="TextBox 14">
            <a:extLst>
              <a:ext uri="{FF2B5EF4-FFF2-40B4-BE49-F238E27FC236}">
                <a16:creationId xmlns:a16="http://schemas.microsoft.com/office/drawing/2014/main" id="{8BCE1846-0D56-4CA8-7AF8-7840246E84D0}"/>
              </a:ext>
            </a:extLst>
          </p:cNvPr>
          <p:cNvSpPr txBox="1"/>
          <p:nvPr/>
        </p:nvSpPr>
        <p:spPr>
          <a:xfrm>
            <a:off x="2528954" y="3651014"/>
            <a:ext cx="213364" cy="129765"/>
          </a:xfrm>
          <a:prstGeom prst="rect">
            <a:avLst/>
          </a:prstGeom>
          <a:noFill/>
        </p:spPr>
        <p:txBody>
          <a:bodyPr wrap="square" lIns="0" tIns="0" rIns="0" bIns="0" rtlCol="0">
            <a:noAutofit/>
          </a:bodyPr>
          <a:lstStyle/>
          <a:p>
            <a:pPr algn="ctr"/>
            <a:r>
              <a:rPr lang="en-AU" sz="1000"/>
              <a:t>2%</a:t>
            </a:r>
          </a:p>
        </p:txBody>
      </p:sp>
      <p:sp>
        <p:nvSpPr>
          <p:cNvPr id="17" name="TextBox 16">
            <a:extLst>
              <a:ext uri="{FF2B5EF4-FFF2-40B4-BE49-F238E27FC236}">
                <a16:creationId xmlns:a16="http://schemas.microsoft.com/office/drawing/2014/main" id="{2E96E454-5E2E-C3E5-B021-6CC5119A73FF}"/>
              </a:ext>
            </a:extLst>
          </p:cNvPr>
          <p:cNvSpPr txBox="1"/>
          <p:nvPr/>
        </p:nvSpPr>
        <p:spPr>
          <a:xfrm>
            <a:off x="2562262" y="4286165"/>
            <a:ext cx="175034" cy="129765"/>
          </a:xfrm>
          <a:prstGeom prst="rect">
            <a:avLst/>
          </a:prstGeom>
          <a:noFill/>
        </p:spPr>
        <p:txBody>
          <a:bodyPr wrap="square" lIns="0" tIns="0" rIns="0" bIns="0" rtlCol="0">
            <a:noAutofit/>
          </a:bodyPr>
          <a:lstStyle/>
          <a:p>
            <a:pPr algn="ctr"/>
            <a:r>
              <a:rPr lang="en-AU" sz="1000"/>
              <a:t>1%</a:t>
            </a:r>
          </a:p>
        </p:txBody>
      </p:sp>
      <p:sp>
        <p:nvSpPr>
          <p:cNvPr id="18" name="TextBox 17">
            <a:extLst>
              <a:ext uri="{FF2B5EF4-FFF2-40B4-BE49-F238E27FC236}">
                <a16:creationId xmlns:a16="http://schemas.microsoft.com/office/drawing/2014/main" id="{C56033AD-D04F-EB2D-7579-F6597F28D676}"/>
              </a:ext>
            </a:extLst>
          </p:cNvPr>
          <p:cNvSpPr txBox="1"/>
          <p:nvPr/>
        </p:nvSpPr>
        <p:spPr>
          <a:xfrm>
            <a:off x="2543880" y="4928829"/>
            <a:ext cx="213364" cy="129765"/>
          </a:xfrm>
          <a:prstGeom prst="rect">
            <a:avLst/>
          </a:prstGeom>
          <a:noFill/>
        </p:spPr>
        <p:txBody>
          <a:bodyPr wrap="square" lIns="0" tIns="0" rIns="0" bIns="0" rtlCol="0">
            <a:noAutofit/>
          </a:bodyPr>
          <a:lstStyle/>
          <a:p>
            <a:pPr algn="ctr"/>
            <a:r>
              <a:rPr lang="en-AU" sz="1000"/>
              <a:t>2%</a:t>
            </a:r>
          </a:p>
        </p:txBody>
      </p:sp>
      <p:sp>
        <p:nvSpPr>
          <p:cNvPr id="19" name="TextBox 18">
            <a:extLst>
              <a:ext uri="{FF2B5EF4-FFF2-40B4-BE49-F238E27FC236}">
                <a16:creationId xmlns:a16="http://schemas.microsoft.com/office/drawing/2014/main" id="{FBBB9A52-4F9F-21F3-CE52-4154FB6F7D79}"/>
              </a:ext>
            </a:extLst>
          </p:cNvPr>
          <p:cNvSpPr txBox="1"/>
          <p:nvPr/>
        </p:nvSpPr>
        <p:spPr>
          <a:xfrm>
            <a:off x="7382326" y="4951333"/>
            <a:ext cx="213364" cy="129765"/>
          </a:xfrm>
          <a:prstGeom prst="rect">
            <a:avLst/>
          </a:prstGeom>
          <a:noFill/>
        </p:spPr>
        <p:txBody>
          <a:bodyPr wrap="square" lIns="0" tIns="0" rIns="0" bIns="0" rtlCol="0">
            <a:noAutofit/>
          </a:bodyPr>
          <a:lstStyle/>
          <a:p>
            <a:pPr algn="ctr"/>
            <a:r>
              <a:rPr lang="en-AU" sz="1000"/>
              <a:t>1%</a:t>
            </a:r>
          </a:p>
        </p:txBody>
      </p:sp>
      <p:sp>
        <p:nvSpPr>
          <p:cNvPr id="20" name="TextBox 19">
            <a:extLst>
              <a:ext uri="{FF2B5EF4-FFF2-40B4-BE49-F238E27FC236}">
                <a16:creationId xmlns:a16="http://schemas.microsoft.com/office/drawing/2014/main" id="{7B99EFDD-F21B-2A42-AC5C-35340EB301F6}"/>
              </a:ext>
            </a:extLst>
          </p:cNvPr>
          <p:cNvSpPr txBox="1"/>
          <p:nvPr/>
        </p:nvSpPr>
        <p:spPr>
          <a:xfrm>
            <a:off x="7423628" y="3651014"/>
            <a:ext cx="213364" cy="129765"/>
          </a:xfrm>
          <a:prstGeom prst="rect">
            <a:avLst/>
          </a:prstGeom>
          <a:noFill/>
        </p:spPr>
        <p:txBody>
          <a:bodyPr wrap="square" lIns="0" tIns="0" rIns="0" bIns="0" rtlCol="0">
            <a:noAutofit/>
          </a:bodyPr>
          <a:lstStyle/>
          <a:p>
            <a:pPr algn="ctr"/>
            <a:r>
              <a:rPr lang="en-AU" sz="1000"/>
              <a:t>1%</a:t>
            </a:r>
          </a:p>
        </p:txBody>
      </p:sp>
      <p:sp>
        <p:nvSpPr>
          <p:cNvPr id="23" name="TextBox 22">
            <a:extLst>
              <a:ext uri="{FF2B5EF4-FFF2-40B4-BE49-F238E27FC236}">
                <a16:creationId xmlns:a16="http://schemas.microsoft.com/office/drawing/2014/main" id="{626B567C-005B-735E-97A1-D543461B394E}"/>
              </a:ext>
            </a:extLst>
          </p:cNvPr>
          <p:cNvSpPr txBox="1"/>
          <p:nvPr/>
        </p:nvSpPr>
        <p:spPr>
          <a:xfrm flipH="1">
            <a:off x="371812" y="6355411"/>
            <a:ext cx="10757123" cy="765825"/>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3913389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AEAE5-2302-16AF-50CE-A4F573A5B7F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4FB9E45-4278-023A-8CB5-D1836F3BF2C8}"/>
              </a:ext>
            </a:extLst>
          </p:cNvPr>
          <p:cNvSpPr>
            <a:spLocks noGrp="1" noRot="1" noMove="1" noResize="1" noEditPoints="1" noAdjustHandles="1" noChangeArrowheads="1" noChangeShapeType="1"/>
          </p:cNvSpPr>
          <p:nvPr/>
        </p:nvSpPr>
        <p:spPr>
          <a:xfrm>
            <a:off x="354878" y="1446028"/>
            <a:ext cx="11577665" cy="1836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graphicFrame>
        <p:nvGraphicFramePr>
          <p:cNvPr id="3" name="Table 2">
            <a:extLst>
              <a:ext uri="{FF2B5EF4-FFF2-40B4-BE49-F238E27FC236}">
                <a16:creationId xmlns:a16="http://schemas.microsoft.com/office/drawing/2014/main" id="{75E63714-1D2F-B1C7-37DA-F374600404EC}"/>
              </a:ext>
            </a:extLst>
          </p:cNvPr>
          <p:cNvGraphicFramePr>
            <a:graphicFrameLocks noGrp="1"/>
          </p:cNvGraphicFramePr>
          <p:nvPr>
            <p:extLst>
              <p:ext uri="{D42A27DB-BD31-4B8C-83A1-F6EECF244321}">
                <p14:modId xmlns:p14="http://schemas.microsoft.com/office/powerpoint/2010/main" val="260416081"/>
              </p:ext>
            </p:extLst>
          </p:nvPr>
        </p:nvGraphicFramePr>
        <p:xfrm>
          <a:off x="343157" y="2181406"/>
          <a:ext cx="11478542" cy="3551375"/>
        </p:xfrm>
        <a:graphic>
          <a:graphicData uri="http://schemas.openxmlformats.org/drawingml/2006/table">
            <a:tbl>
              <a:tblPr firstRow="1" bandRow="1">
                <a:tableStyleId>{69012ECD-51FC-41F1-AA8D-1B2483CD663E}</a:tableStyleId>
              </a:tblPr>
              <a:tblGrid>
                <a:gridCol w="1645663">
                  <a:extLst>
                    <a:ext uri="{9D8B030D-6E8A-4147-A177-3AD203B41FA5}">
                      <a16:colId xmlns:a16="http://schemas.microsoft.com/office/drawing/2014/main" val="2235172804"/>
                    </a:ext>
                  </a:extLst>
                </a:gridCol>
                <a:gridCol w="5358736">
                  <a:extLst>
                    <a:ext uri="{9D8B030D-6E8A-4147-A177-3AD203B41FA5}">
                      <a16:colId xmlns:a16="http://schemas.microsoft.com/office/drawing/2014/main" val="3321419103"/>
                    </a:ext>
                  </a:extLst>
                </a:gridCol>
                <a:gridCol w="568464">
                  <a:extLst>
                    <a:ext uri="{9D8B030D-6E8A-4147-A177-3AD203B41FA5}">
                      <a16:colId xmlns:a16="http://schemas.microsoft.com/office/drawing/2014/main" val="2266581163"/>
                    </a:ext>
                  </a:extLst>
                </a:gridCol>
                <a:gridCol w="447357">
                  <a:extLst>
                    <a:ext uri="{9D8B030D-6E8A-4147-A177-3AD203B41FA5}">
                      <a16:colId xmlns:a16="http://schemas.microsoft.com/office/drawing/2014/main" val="1866762425"/>
                    </a:ext>
                  </a:extLst>
                </a:gridCol>
                <a:gridCol w="657342">
                  <a:extLst>
                    <a:ext uri="{9D8B030D-6E8A-4147-A177-3AD203B41FA5}">
                      <a16:colId xmlns:a16="http://schemas.microsoft.com/office/drawing/2014/main" val="2289350864"/>
                    </a:ext>
                  </a:extLst>
                </a:gridCol>
                <a:gridCol w="665032">
                  <a:extLst>
                    <a:ext uri="{9D8B030D-6E8A-4147-A177-3AD203B41FA5}">
                      <a16:colId xmlns:a16="http://schemas.microsoft.com/office/drawing/2014/main" val="627693432"/>
                    </a:ext>
                  </a:extLst>
                </a:gridCol>
                <a:gridCol w="676691">
                  <a:extLst>
                    <a:ext uri="{9D8B030D-6E8A-4147-A177-3AD203B41FA5}">
                      <a16:colId xmlns:a16="http://schemas.microsoft.com/office/drawing/2014/main" val="1254018887"/>
                    </a:ext>
                  </a:extLst>
                </a:gridCol>
                <a:gridCol w="646934">
                  <a:extLst>
                    <a:ext uri="{9D8B030D-6E8A-4147-A177-3AD203B41FA5}">
                      <a16:colId xmlns:a16="http://schemas.microsoft.com/office/drawing/2014/main" val="1123575856"/>
                    </a:ext>
                  </a:extLst>
                </a:gridCol>
                <a:gridCol w="812323">
                  <a:extLst>
                    <a:ext uri="{9D8B030D-6E8A-4147-A177-3AD203B41FA5}">
                      <a16:colId xmlns:a16="http://schemas.microsoft.com/office/drawing/2014/main" val="924939683"/>
                    </a:ext>
                  </a:extLst>
                </a:gridCol>
              </a:tblGrid>
              <a:tr h="360338">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gridSpan="7">
                  <a:txBody>
                    <a:bodyPr/>
                    <a:lstStyle/>
                    <a:p>
                      <a:pPr algn="ctr"/>
                      <a:r>
                        <a:rPr lang="en-US" sz="1200" b="1">
                          <a:solidFill>
                            <a:schemeClr val="tx1"/>
                          </a:solidFill>
                          <a:latin typeface="+mj-lt"/>
                        </a:rPr>
                        <a:t>NET Agree + Strongly agree (%)</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hMerge="1">
                  <a:txBody>
                    <a:bodyPr/>
                    <a:lstStyle/>
                    <a:p>
                      <a:endParaRPr lang="en-AU"/>
                    </a:p>
                  </a:txBody>
                  <a:tcPr/>
                </a:tc>
                <a:tc hMerge="1">
                  <a:txBody>
                    <a:bodyPr/>
                    <a:lstStyle/>
                    <a:p>
                      <a:pPr algn="ctr"/>
                      <a:endParaRPr lang="en-US" sz="1200" b="1">
                        <a:solidFill>
                          <a:schemeClr val="tx1"/>
                        </a:solidFill>
                        <a:latin typeface="+mj-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hMerge="1">
                  <a:txBody>
                    <a:bodyPr/>
                    <a:lstStyle/>
                    <a:p>
                      <a:pPr algn="ctr"/>
                      <a:endParaRPr lang="en-US" sz="1200" b="1">
                        <a:solidFill>
                          <a:schemeClr val="tx1"/>
                        </a:solidFill>
                        <a:latin typeface="+mj-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extLst>
                  <a:ext uri="{0D108BD9-81ED-4DB2-BD59-A6C34878D82A}">
                    <a16:rowId xmlns:a16="http://schemas.microsoft.com/office/drawing/2014/main" val="1009477065"/>
                  </a:ext>
                </a:extLst>
              </a:tr>
              <a:tr h="471932">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algn="ctr"/>
                      <a:r>
                        <a:rPr lang="en-US" sz="1200" b="1">
                          <a:solidFill>
                            <a:schemeClr val="tx1"/>
                          </a:solidFill>
                          <a:latin typeface="+mj-lt"/>
                        </a:rPr>
                        <a:t>Total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200" b="1">
                          <a:solidFill>
                            <a:schemeClr val="tx1"/>
                          </a:solidFill>
                          <a:latin typeface="+mj-lt"/>
                        </a:rPr>
                        <a:t>Girls</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200" b="1">
                          <a:solidFill>
                            <a:schemeClr val="tx1"/>
                          </a:solidFill>
                          <a:latin typeface="+mj-lt"/>
                        </a:rPr>
                        <a:t>CaLD</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200" b="1">
                          <a:solidFill>
                            <a:schemeClr val="tx1"/>
                          </a:solidFill>
                          <a:latin typeface="+mj-lt"/>
                        </a:rPr>
                        <a:t>LBTQIA+</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200" b="1">
                          <a:solidFill>
                            <a:schemeClr val="tx1"/>
                          </a:solidFill>
                          <a:latin typeface="+mj-lt"/>
                        </a:rPr>
                        <a:t>MH </a:t>
                      </a:r>
                    </a:p>
                    <a:p>
                      <a:pPr algn="ctr"/>
                      <a:r>
                        <a:rPr lang="en-US" sz="1000" b="1">
                          <a:solidFill>
                            <a:schemeClr val="tx1"/>
                          </a:solidFill>
                          <a:latin typeface="+mj-lt"/>
                        </a:rPr>
                        <a:t>condition</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200" b="1">
                          <a:solidFill>
                            <a:schemeClr val="tx1"/>
                          </a:solidFill>
                          <a:latin typeface="+mj-lt"/>
                        </a:rPr>
                        <a:t>Metro</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200" b="1">
                          <a:solidFill>
                            <a:schemeClr val="tx1"/>
                          </a:solidFill>
                          <a:latin typeface="+mj-lt"/>
                        </a:rPr>
                        <a:t>Regional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655134283"/>
                  </a:ext>
                </a:extLst>
              </a:tr>
              <a:tr h="673931">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Sports, clubs and </a:t>
                      </a:r>
                      <a:br>
                        <a:rPr lang="en-AU" sz="1200" b="1" i="0" u="none" strike="noStrike" kern="1200">
                          <a:solidFill>
                            <a:srgbClr val="000000"/>
                          </a:solidFill>
                          <a:effectLst/>
                          <a:latin typeface="+mn-lt"/>
                          <a:ea typeface="+mn-ea"/>
                          <a:cs typeface="+mn-cs"/>
                        </a:rPr>
                      </a:br>
                      <a:r>
                        <a:rPr lang="en-AU" sz="1200" b="1" i="0" u="none" strike="noStrike" kern="1200">
                          <a:solidFill>
                            <a:srgbClr val="000000"/>
                          </a:solidFill>
                          <a:effectLst/>
                          <a:latin typeface="+mn-lt"/>
                          <a:ea typeface="+mn-ea"/>
                          <a:cs typeface="+mn-cs"/>
                        </a:rPr>
                        <a:t>activities</a:t>
                      </a:r>
                    </a:p>
                  </a:txBody>
                  <a:tcPr marL="0" marR="0"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tc>
                  <a:txBody>
                    <a:bodyPr/>
                    <a:lstStyle/>
                    <a:p>
                      <a:endParaRPr lang="en-US"/>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r>
                        <a:rPr lang="en-US" sz="1000"/>
                        <a:t>69%</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rgbClr val="C00000"/>
                          </a:solidFill>
                        </a:rPr>
                        <a:t>63%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44%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34%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30%</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68%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rgbClr val="00B050"/>
                          </a:solidFill>
                        </a:rPr>
                        <a:t>73%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1585014851"/>
                  </a:ext>
                </a:extLst>
              </a:tr>
              <a:tr h="656827">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Youth spaces (places </a:t>
                      </a:r>
                      <a:br>
                        <a:rPr lang="en-AU" sz="1200" b="1" i="0" u="none" strike="noStrike" kern="1200">
                          <a:solidFill>
                            <a:srgbClr val="000000"/>
                          </a:solidFill>
                          <a:effectLst/>
                          <a:latin typeface="+mn-lt"/>
                          <a:ea typeface="+mn-ea"/>
                          <a:cs typeface="+mn-cs"/>
                        </a:rPr>
                      </a:br>
                      <a:r>
                        <a:rPr lang="en-AU" sz="1200" b="1" i="0" u="none" strike="noStrike" kern="1200">
                          <a:solidFill>
                            <a:srgbClr val="000000"/>
                          </a:solidFill>
                          <a:effectLst/>
                          <a:latin typeface="+mn-lt"/>
                          <a:ea typeface="+mn-ea"/>
                          <a:cs typeface="+mn-cs"/>
                        </a:rPr>
                        <a:t>for children, teens, and young people)</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000"/>
                        <a:t>70%</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chemeClr val="tx1"/>
                          </a:solidFill>
                        </a:rPr>
                        <a:t>68%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45%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38%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38%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69%</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rgbClr val="00B050"/>
                          </a:solidFill>
                        </a:rPr>
                        <a:t>74%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4293405798"/>
                  </a:ext>
                </a:extLst>
              </a:tr>
              <a:tr h="656827">
                <a:tc>
                  <a:txBody>
                    <a:bodyPr/>
                    <a:lstStyle/>
                    <a:p>
                      <a:pPr algn="r" fontAlgn="base"/>
                      <a:r>
                        <a:rPr lang="en-AU" sz="1200" b="1" i="0" u="none" strike="noStrike" kern="1200">
                          <a:solidFill>
                            <a:srgbClr val="000000"/>
                          </a:solidFill>
                          <a:effectLst/>
                          <a:latin typeface="+mn-lt"/>
                          <a:ea typeface="+mn-ea"/>
                          <a:cs typeface="+mn-cs"/>
                        </a:rPr>
                        <a:t>Public transport (e.g. buses, trains, light rail)</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000"/>
                        <a:t>78%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chemeClr val="tx2"/>
                          </a:solidFill>
                        </a:rPr>
                        <a:t>75%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62%</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56%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59%</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76%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rgbClr val="00B050"/>
                          </a:solidFill>
                        </a:rPr>
                        <a:t>83%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955404339"/>
                  </a:ext>
                </a:extLst>
              </a:tr>
              <a:tr h="703040">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Mental health services (e.g. counsellors, psychologists, </a:t>
                      </a:r>
                      <a:br>
                        <a:rPr lang="en-AU" sz="1200" b="1" i="0" u="none" strike="noStrike" kern="1200">
                          <a:solidFill>
                            <a:srgbClr val="000000"/>
                          </a:solidFill>
                          <a:effectLst/>
                          <a:latin typeface="+mn-lt"/>
                          <a:ea typeface="+mn-ea"/>
                          <a:cs typeface="+mn-cs"/>
                        </a:rPr>
                      </a:br>
                      <a:r>
                        <a:rPr lang="en-AU" sz="1200" b="1" i="0" u="none" strike="noStrike" kern="1200">
                          <a:solidFill>
                            <a:srgbClr val="000000"/>
                          </a:solidFill>
                          <a:effectLst/>
                          <a:latin typeface="+mn-lt"/>
                          <a:ea typeface="+mn-ea"/>
                          <a:cs typeface="+mn-cs"/>
                        </a:rPr>
                        <a:t>or helplines)</a:t>
                      </a:r>
                    </a:p>
                  </a:txBody>
                  <a:tcPr marL="0" marR="0" marT="0" marB="0" anchor="ctr">
                    <a:lnL w="28575"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tcPr>
                </a:tc>
                <a:tc>
                  <a:txBody>
                    <a:bodyPr/>
                    <a:lstStyle/>
                    <a:p>
                      <a:endParaRPr lang="en-US"/>
                    </a:p>
                  </a:txBody>
                  <a:tcP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tcPr>
                </a:tc>
                <a:tc>
                  <a:txBody>
                    <a:bodyPr/>
                    <a:lstStyle/>
                    <a:p>
                      <a:pPr algn="ctr"/>
                      <a:r>
                        <a:rPr lang="en-US" sz="1000"/>
                        <a:t>65%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alpha val="50000"/>
                      </a:schemeClr>
                    </a:solidFill>
                  </a:tcPr>
                </a:tc>
                <a:tc>
                  <a:txBody>
                    <a:bodyPr/>
                    <a:lstStyle/>
                    <a:p>
                      <a:pPr algn="ctr"/>
                      <a:r>
                        <a:rPr lang="en-US" sz="1000">
                          <a:solidFill>
                            <a:schemeClr val="tx2"/>
                          </a:solidFill>
                        </a:rPr>
                        <a:t>60%</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34%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25%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2"/>
                          </a:solidFill>
                        </a:rPr>
                        <a:t>12%</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63%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tc>
                  <a:txBody>
                    <a:bodyPr/>
                    <a:lstStyle/>
                    <a:p>
                      <a:pPr algn="ctr"/>
                      <a:r>
                        <a:rPr lang="en-US" sz="1000">
                          <a:solidFill>
                            <a:schemeClr val="tx1"/>
                          </a:solidFill>
                        </a:rPr>
                        <a:t>68%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4115979165"/>
                  </a:ext>
                </a:extLst>
              </a:tr>
            </a:tbl>
          </a:graphicData>
        </a:graphic>
      </p:graphicFrame>
      <p:sp>
        <p:nvSpPr>
          <p:cNvPr id="7" name="Title 6">
            <a:extLst>
              <a:ext uri="{FF2B5EF4-FFF2-40B4-BE49-F238E27FC236}">
                <a16:creationId xmlns:a16="http://schemas.microsoft.com/office/drawing/2014/main" id="{0CD318C6-8C99-8D8F-D7CC-27B07A7967A8}"/>
              </a:ext>
            </a:extLst>
          </p:cNvPr>
          <p:cNvSpPr>
            <a:spLocks noGrp="1"/>
          </p:cNvSpPr>
          <p:nvPr>
            <p:ph type="title"/>
          </p:nvPr>
        </p:nvSpPr>
        <p:spPr>
          <a:xfrm>
            <a:off x="337700" y="373380"/>
            <a:ext cx="11484000" cy="1008000"/>
          </a:xfrm>
        </p:spPr>
        <p:txBody>
          <a:bodyPr/>
          <a:lstStyle/>
          <a:p>
            <a:r>
              <a:rPr lang="en-US" b="1"/>
              <a:t>Affordability of services</a:t>
            </a:r>
            <a:endParaRPr lang="en-AU" b="1"/>
          </a:p>
        </p:txBody>
      </p:sp>
      <p:sp>
        <p:nvSpPr>
          <p:cNvPr id="6" name="Slide Number Placeholder 5">
            <a:extLst>
              <a:ext uri="{FF2B5EF4-FFF2-40B4-BE49-F238E27FC236}">
                <a16:creationId xmlns:a16="http://schemas.microsoft.com/office/drawing/2014/main" id="{3E1DA88F-E2F1-8A2A-D599-79C449306753}"/>
              </a:ext>
            </a:extLst>
          </p:cNvPr>
          <p:cNvSpPr>
            <a:spLocks noGrp="1"/>
          </p:cNvSpPr>
          <p:nvPr>
            <p:ph type="sldNum" sz="quarter" idx="10"/>
          </p:nvPr>
        </p:nvSpPr>
        <p:spPr/>
        <p:txBody>
          <a:bodyPr/>
          <a:lstStyle/>
          <a:p>
            <a:fld id="{10A01DC5-1685-4615-8240-15192985C6A2}" type="slidenum">
              <a:rPr lang="en-AU" smtClean="0"/>
              <a:pPr/>
              <a:t>13</a:t>
            </a:fld>
            <a:endParaRPr lang="en-AU"/>
          </a:p>
        </p:txBody>
      </p:sp>
      <p:sp>
        <p:nvSpPr>
          <p:cNvPr id="16" name="TextBox 15">
            <a:extLst>
              <a:ext uri="{FF2B5EF4-FFF2-40B4-BE49-F238E27FC236}">
                <a16:creationId xmlns:a16="http://schemas.microsoft.com/office/drawing/2014/main" id="{27D47313-C22A-009D-72F7-52D6367C726C}"/>
              </a:ext>
            </a:extLst>
          </p:cNvPr>
          <p:cNvSpPr txBox="1"/>
          <p:nvPr/>
        </p:nvSpPr>
        <p:spPr>
          <a:xfrm>
            <a:off x="339741" y="914531"/>
            <a:ext cx="11500841" cy="207749"/>
          </a:xfrm>
          <a:prstGeom prst="rect">
            <a:avLst/>
          </a:prstGeom>
          <a:noFill/>
        </p:spPr>
        <p:txBody>
          <a:bodyPr wrap="square" lIns="0" tIns="0" rIns="0" bIns="0">
            <a:spAutoFit/>
          </a:bodyPr>
          <a:lstStyle/>
          <a:p>
            <a:r>
              <a:rPr lang="en-AU" sz="1350" b="1">
                <a:effectLst/>
              </a:rPr>
              <a:t>Around three in five young people agree that all services tested are affordable. </a:t>
            </a:r>
            <a:endParaRPr lang="en-AU" sz="1350">
              <a:effectLst/>
            </a:endParaRPr>
          </a:p>
        </p:txBody>
      </p:sp>
      <p:graphicFrame>
        <p:nvGraphicFramePr>
          <p:cNvPr id="5" name="Chart Placeholder 9">
            <a:extLst>
              <a:ext uri="{FF2B5EF4-FFF2-40B4-BE49-F238E27FC236}">
                <a16:creationId xmlns:a16="http://schemas.microsoft.com/office/drawing/2014/main" id="{06CDF3DC-B843-69E2-1110-010853AA729E}"/>
              </a:ext>
            </a:extLst>
          </p:cNvPr>
          <p:cNvGraphicFramePr>
            <a:graphicFrameLocks/>
          </p:cNvGraphicFramePr>
          <p:nvPr/>
        </p:nvGraphicFramePr>
        <p:xfrm>
          <a:off x="2380189" y="2916739"/>
          <a:ext cx="4779563" cy="3360559"/>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5010F697-A93E-215A-51FB-7F725605B327}"/>
              </a:ext>
            </a:extLst>
          </p:cNvPr>
          <p:cNvSpPr txBox="1"/>
          <p:nvPr/>
        </p:nvSpPr>
        <p:spPr>
          <a:xfrm>
            <a:off x="1407699" y="2522624"/>
            <a:ext cx="4384407" cy="329784"/>
          </a:xfrm>
          <a:prstGeom prst="rect">
            <a:avLst/>
          </a:prstGeom>
          <a:noFill/>
        </p:spPr>
        <p:txBody>
          <a:bodyPr wrap="square" lIns="0" tIns="0" rIns="0" bIns="0" rtlCol="0">
            <a:noAutofit/>
          </a:bodyPr>
          <a:lstStyle/>
          <a:p>
            <a:pPr algn="ctr"/>
            <a:r>
              <a:rPr lang="en-US" sz="1600" b="1">
                <a:solidFill>
                  <a:schemeClr val="tx1">
                    <a:lumMod val="50000"/>
                    <a:lumOff val="50000"/>
                  </a:schemeClr>
                </a:solidFill>
              </a:rPr>
              <a:t>Affordability of services</a:t>
            </a:r>
          </a:p>
        </p:txBody>
      </p:sp>
      <p:grpSp>
        <p:nvGrpSpPr>
          <p:cNvPr id="11" name="Group 10">
            <a:extLst>
              <a:ext uri="{FF2B5EF4-FFF2-40B4-BE49-F238E27FC236}">
                <a16:creationId xmlns:a16="http://schemas.microsoft.com/office/drawing/2014/main" id="{7B173D27-B109-6400-F59A-622860ED7A61}"/>
              </a:ext>
            </a:extLst>
          </p:cNvPr>
          <p:cNvGrpSpPr/>
          <p:nvPr/>
        </p:nvGrpSpPr>
        <p:grpSpPr>
          <a:xfrm>
            <a:off x="9718566" y="6490846"/>
            <a:ext cx="2257647" cy="921554"/>
            <a:chOff x="9718566" y="6490846"/>
            <a:chExt cx="2257647" cy="921554"/>
          </a:xfrm>
        </p:grpSpPr>
        <p:sp>
          <p:nvSpPr>
            <p:cNvPr id="2" name="Isosceles Triangle 1">
              <a:extLst>
                <a:ext uri="{FF2B5EF4-FFF2-40B4-BE49-F238E27FC236}">
                  <a16:creationId xmlns:a16="http://schemas.microsoft.com/office/drawing/2014/main" id="{45981D50-CCC6-0C54-BA5B-BEE01F30B17C}"/>
                </a:ext>
              </a:extLst>
            </p:cNvPr>
            <p:cNvSpPr/>
            <p:nvPr/>
          </p:nvSpPr>
          <p:spPr>
            <a:xfrm>
              <a:off x="9718566" y="6490846"/>
              <a:ext cx="169932" cy="194307"/>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8" name="Isosceles Triangle 7">
              <a:extLst>
                <a:ext uri="{FF2B5EF4-FFF2-40B4-BE49-F238E27FC236}">
                  <a16:creationId xmlns:a16="http://schemas.microsoft.com/office/drawing/2014/main" id="{503854C4-F7F0-8A11-D353-28C9F52D6DED}"/>
                </a:ext>
              </a:extLst>
            </p:cNvPr>
            <p:cNvSpPr/>
            <p:nvPr/>
          </p:nvSpPr>
          <p:spPr>
            <a:xfrm rot="10800000">
              <a:off x="9888498" y="6498000"/>
              <a:ext cx="169932" cy="19430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0" name="TextBox 9">
              <a:extLst>
                <a:ext uri="{FF2B5EF4-FFF2-40B4-BE49-F238E27FC236}">
                  <a16:creationId xmlns:a16="http://schemas.microsoft.com/office/drawing/2014/main" id="{AE82E8BA-275E-2427-FA3D-F29E47FFF89D}"/>
                </a:ext>
              </a:extLst>
            </p:cNvPr>
            <p:cNvSpPr txBox="1"/>
            <p:nvPr/>
          </p:nvSpPr>
          <p:spPr>
            <a:xfrm>
              <a:off x="10105677" y="6498000"/>
              <a:ext cx="1870536" cy="914400"/>
            </a:xfrm>
            <a:prstGeom prst="rect">
              <a:avLst/>
            </a:prstGeom>
            <a:noFill/>
          </p:spPr>
          <p:txBody>
            <a:bodyPr wrap="none" lIns="0" tIns="0" rIns="0" bIns="0" rtlCol="0">
              <a:noAutofit/>
            </a:bodyPr>
            <a:lstStyle/>
            <a:p>
              <a:pPr algn="l"/>
              <a:r>
                <a:rPr lang="en-AU" sz="1000" i="1"/>
                <a:t>Significantly higher/lower</a:t>
              </a:r>
            </a:p>
          </p:txBody>
        </p:sp>
      </p:grpSp>
      <p:cxnSp>
        <p:nvCxnSpPr>
          <p:cNvPr id="15" name="Straight Connector 14">
            <a:extLst>
              <a:ext uri="{FF2B5EF4-FFF2-40B4-BE49-F238E27FC236}">
                <a16:creationId xmlns:a16="http://schemas.microsoft.com/office/drawing/2014/main" id="{16C19609-C8C8-861C-1283-6180CDA13598}"/>
              </a:ext>
            </a:extLst>
          </p:cNvPr>
          <p:cNvCxnSpPr>
            <a:cxnSpLocks/>
          </p:cNvCxnSpPr>
          <p:nvPr/>
        </p:nvCxnSpPr>
        <p:spPr>
          <a:xfrm>
            <a:off x="347532" y="2042045"/>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1EF6652E-E9C0-B603-15DE-D0DE77932E79}"/>
              </a:ext>
            </a:extLst>
          </p:cNvPr>
          <p:cNvSpPr txBox="1"/>
          <p:nvPr/>
        </p:nvSpPr>
        <p:spPr>
          <a:xfrm>
            <a:off x="2247497" y="3952248"/>
            <a:ext cx="213364" cy="129765"/>
          </a:xfrm>
          <a:prstGeom prst="rect">
            <a:avLst/>
          </a:prstGeom>
          <a:noFill/>
        </p:spPr>
        <p:txBody>
          <a:bodyPr wrap="square" lIns="0" tIns="0" rIns="0" bIns="0" rtlCol="0">
            <a:noAutofit/>
          </a:bodyPr>
          <a:lstStyle/>
          <a:p>
            <a:pPr algn="ctr"/>
            <a:r>
              <a:rPr lang="en-AU" sz="1000"/>
              <a:t>2%</a:t>
            </a:r>
          </a:p>
        </p:txBody>
      </p:sp>
      <p:sp>
        <p:nvSpPr>
          <p:cNvPr id="14" name="TextBox 13">
            <a:extLst>
              <a:ext uri="{FF2B5EF4-FFF2-40B4-BE49-F238E27FC236}">
                <a16:creationId xmlns:a16="http://schemas.microsoft.com/office/drawing/2014/main" id="{DF0DB8F7-C115-D47C-AF55-4B3078524E93}"/>
              </a:ext>
            </a:extLst>
          </p:cNvPr>
          <p:cNvSpPr txBox="1"/>
          <p:nvPr/>
        </p:nvSpPr>
        <p:spPr>
          <a:xfrm>
            <a:off x="2247497" y="3289308"/>
            <a:ext cx="213364" cy="129765"/>
          </a:xfrm>
          <a:prstGeom prst="rect">
            <a:avLst/>
          </a:prstGeom>
          <a:noFill/>
        </p:spPr>
        <p:txBody>
          <a:bodyPr wrap="square" lIns="0" tIns="0" rIns="0" bIns="0" rtlCol="0">
            <a:noAutofit/>
          </a:bodyPr>
          <a:lstStyle/>
          <a:p>
            <a:pPr algn="ctr"/>
            <a:r>
              <a:rPr lang="en-AU" sz="1000"/>
              <a:t>3%</a:t>
            </a:r>
          </a:p>
        </p:txBody>
      </p:sp>
      <p:sp>
        <p:nvSpPr>
          <p:cNvPr id="17" name="TextBox 16">
            <a:extLst>
              <a:ext uri="{FF2B5EF4-FFF2-40B4-BE49-F238E27FC236}">
                <a16:creationId xmlns:a16="http://schemas.microsoft.com/office/drawing/2014/main" id="{2704B8C2-E2BB-0D49-0D1D-AD0D3CBD4671}"/>
              </a:ext>
            </a:extLst>
          </p:cNvPr>
          <p:cNvSpPr txBox="1"/>
          <p:nvPr/>
        </p:nvSpPr>
        <p:spPr>
          <a:xfrm>
            <a:off x="2243687" y="4611378"/>
            <a:ext cx="213364" cy="129765"/>
          </a:xfrm>
          <a:prstGeom prst="rect">
            <a:avLst/>
          </a:prstGeom>
          <a:noFill/>
        </p:spPr>
        <p:txBody>
          <a:bodyPr wrap="square" lIns="0" tIns="0" rIns="0" bIns="0" rtlCol="0">
            <a:noAutofit/>
          </a:bodyPr>
          <a:lstStyle/>
          <a:p>
            <a:pPr algn="ctr"/>
            <a:r>
              <a:rPr lang="en-AU" sz="1000"/>
              <a:t>2%</a:t>
            </a:r>
          </a:p>
        </p:txBody>
      </p:sp>
      <p:sp>
        <p:nvSpPr>
          <p:cNvPr id="18" name="TextBox 17">
            <a:extLst>
              <a:ext uri="{FF2B5EF4-FFF2-40B4-BE49-F238E27FC236}">
                <a16:creationId xmlns:a16="http://schemas.microsoft.com/office/drawing/2014/main" id="{B1E35D6B-F2C0-51B5-7A5A-2D15AA2FFD5B}"/>
              </a:ext>
            </a:extLst>
          </p:cNvPr>
          <p:cNvSpPr txBox="1"/>
          <p:nvPr/>
        </p:nvSpPr>
        <p:spPr>
          <a:xfrm>
            <a:off x="7078577" y="3283995"/>
            <a:ext cx="213364" cy="129765"/>
          </a:xfrm>
          <a:prstGeom prst="rect">
            <a:avLst/>
          </a:prstGeom>
          <a:noFill/>
        </p:spPr>
        <p:txBody>
          <a:bodyPr wrap="square" lIns="0" tIns="0" rIns="0" bIns="0" rtlCol="0">
            <a:noAutofit/>
          </a:bodyPr>
          <a:lstStyle/>
          <a:p>
            <a:pPr algn="ctr"/>
            <a:r>
              <a:rPr lang="en-AU" sz="1000"/>
              <a:t>1%</a:t>
            </a:r>
          </a:p>
        </p:txBody>
      </p:sp>
      <p:sp>
        <p:nvSpPr>
          <p:cNvPr id="19" name="TextBox 18">
            <a:extLst>
              <a:ext uri="{FF2B5EF4-FFF2-40B4-BE49-F238E27FC236}">
                <a16:creationId xmlns:a16="http://schemas.microsoft.com/office/drawing/2014/main" id="{1FA884DD-F63C-855B-D931-61DF633BAF38}"/>
              </a:ext>
            </a:extLst>
          </p:cNvPr>
          <p:cNvSpPr txBox="1"/>
          <p:nvPr/>
        </p:nvSpPr>
        <p:spPr>
          <a:xfrm>
            <a:off x="7101437" y="3943125"/>
            <a:ext cx="213364" cy="129765"/>
          </a:xfrm>
          <a:prstGeom prst="rect">
            <a:avLst/>
          </a:prstGeom>
          <a:noFill/>
        </p:spPr>
        <p:txBody>
          <a:bodyPr wrap="square" lIns="0" tIns="0" rIns="0" bIns="0" rtlCol="0">
            <a:noAutofit/>
          </a:bodyPr>
          <a:lstStyle/>
          <a:p>
            <a:pPr algn="ctr"/>
            <a:r>
              <a:rPr lang="en-AU" sz="1000"/>
              <a:t>2%</a:t>
            </a:r>
          </a:p>
        </p:txBody>
      </p:sp>
      <p:sp>
        <p:nvSpPr>
          <p:cNvPr id="20" name="TextBox 19">
            <a:extLst>
              <a:ext uri="{FF2B5EF4-FFF2-40B4-BE49-F238E27FC236}">
                <a16:creationId xmlns:a16="http://schemas.microsoft.com/office/drawing/2014/main" id="{B41864E5-56E1-03F3-222B-9B6927ECA733}"/>
              </a:ext>
            </a:extLst>
          </p:cNvPr>
          <p:cNvSpPr txBox="1"/>
          <p:nvPr/>
        </p:nvSpPr>
        <p:spPr>
          <a:xfrm>
            <a:off x="7086197" y="5291865"/>
            <a:ext cx="213364" cy="129765"/>
          </a:xfrm>
          <a:prstGeom prst="rect">
            <a:avLst/>
          </a:prstGeom>
          <a:noFill/>
        </p:spPr>
        <p:txBody>
          <a:bodyPr wrap="square" lIns="0" tIns="0" rIns="0" bIns="0" rtlCol="0">
            <a:noAutofit/>
          </a:bodyPr>
          <a:lstStyle/>
          <a:p>
            <a:pPr algn="ctr"/>
            <a:r>
              <a:rPr lang="en-AU" sz="1000"/>
              <a:t>2%</a:t>
            </a:r>
          </a:p>
        </p:txBody>
      </p:sp>
      <p:sp>
        <p:nvSpPr>
          <p:cNvPr id="22" name="TextBox 21">
            <a:extLst>
              <a:ext uri="{FF2B5EF4-FFF2-40B4-BE49-F238E27FC236}">
                <a16:creationId xmlns:a16="http://schemas.microsoft.com/office/drawing/2014/main" id="{9AA53168-8E6D-5AFA-770D-45AF1DD248C4}"/>
              </a:ext>
            </a:extLst>
          </p:cNvPr>
          <p:cNvSpPr txBox="1"/>
          <p:nvPr/>
        </p:nvSpPr>
        <p:spPr>
          <a:xfrm flipH="1">
            <a:off x="371812" y="6355411"/>
            <a:ext cx="10757123" cy="765825"/>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1534738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AEAE5-2302-16AF-50CE-A4F573A5B7F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4FB9E45-4278-023A-8CB5-D1836F3BF2C8}"/>
              </a:ext>
            </a:extLst>
          </p:cNvPr>
          <p:cNvSpPr>
            <a:spLocks noGrp="1" noRot="1" noMove="1" noResize="1" noEditPoints="1" noAdjustHandles="1" noChangeArrowheads="1" noChangeShapeType="1"/>
          </p:cNvSpPr>
          <p:nvPr/>
        </p:nvSpPr>
        <p:spPr>
          <a:xfrm>
            <a:off x="354878" y="1446028"/>
            <a:ext cx="11577665" cy="1836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graphicFrame>
        <p:nvGraphicFramePr>
          <p:cNvPr id="3" name="Table 2">
            <a:extLst>
              <a:ext uri="{FF2B5EF4-FFF2-40B4-BE49-F238E27FC236}">
                <a16:creationId xmlns:a16="http://schemas.microsoft.com/office/drawing/2014/main" id="{75E63714-1D2F-B1C7-37DA-F374600404EC}"/>
              </a:ext>
            </a:extLst>
          </p:cNvPr>
          <p:cNvGraphicFramePr>
            <a:graphicFrameLocks noGrp="1"/>
          </p:cNvGraphicFramePr>
          <p:nvPr>
            <p:extLst>
              <p:ext uri="{D42A27DB-BD31-4B8C-83A1-F6EECF244321}">
                <p14:modId xmlns:p14="http://schemas.microsoft.com/office/powerpoint/2010/main" val="3581215386"/>
              </p:ext>
            </p:extLst>
          </p:nvPr>
        </p:nvGraphicFramePr>
        <p:xfrm>
          <a:off x="337700" y="1746209"/>
          <a:ext cx="9098130" cy="3790773"/>
        </p:xfrm>
        <a:graphic>
          <a:graphicData uri="http://schemas.openxmlformats.org/drawingml/2006/table">
            <a:tbl>
              <a:tblPr firstRow="1" bandRow="1">
                <a:tableStyleId>{69012ECD-51FC-41F1-AA8D-1B2483CD663E}</a:tableStyleId>
              </a:tblPr>
              <a:tblGrid>
                <a:gridCol w="1856815">
                  <a:extLst>
                    <a:ext uri="{9D8B030D-6E8A-4147-A177-3AD203B41FA5}">
                      <a16:colId xmlns:a16="http://schemas.microsoft.com/office/drawing/2014/main" val="2235172804"/>
                    </a:ext>
                  </a:extLst>
                </a:gridCol>
                <a:gridCol w="5798123">
                  <a:extLst>
                    <a:ext uri="{9D8B030D-6E8A-4147-A177-3AD203B41FA5}">
                      <a16:colId xmlns:a16="http://schemas.microsoft.com/office/drawing/2014/main" val="3321419103"/>
                    </a:ext>
                  </a:extLst>
                </a:gridCol>
                <a:gridCol w="721596">
                  <a:extLst>
                    <a:ext uri="{9D8B030D-6E8A-4147-A177-3AD203B41FA5}">
                      <a16:colId xmlns:a16="http://schemas.microsoft.com/office/drawing/2014/main" val="2266581163"/>
                    </a:ext>
                  </a:extLst>
                </a:gridCol>
                <a:gridCol w="721596">
                  <a:extLst>
                    <a:ext uri="{9D8B030D-6E8A-4147-A177-3AD203B41FA5}">
                      <a16:colId xmlns:a16="http://schemas.microsoft.com/office/drawing/2014/main" val="1866762425"/>
                    </a:ext>
                  </a:extLst>
                </a:gridCol>
              </a:tblGrid>
              <a:tr h="629580">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gridSpan="2">
                  <a:txBody>
                    <a:bodyPr/>
                    <a:lstStyle/>
                    <a:p>
                      <a:pPr algn="ctr"/>
                      <a:r>
                        <a:rPr lang="en-US" sz="1200" b="1">
                          <a:solidFill>
                            <a:schemeClr val="tx1"/>
                          </a:solidFill>
                          <a:latin typeface="+mj-lt"/>
                        </a:rPr>
                        <a:t>NET Agree + Strongly agree (%)</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hMerge="1">
                  <a:txBody>
                    <a:bodyPr/>
                    <a:lstStyle/>
                    <a:p>
                      <a:endParaRPr lang="en-US" sz="1200" b="1">
                        <a:solidFill>
                          <a:schemeClr val="tx1"/>
                        </a:solidFill>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1009477065"/>
                  </a:ext>
                </a:extLst>
              </a:tr>
              <a:tr h="464191">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algn="ctr"/>
                      <a:r>
                        <a:rPr lang="en-US" sz="1200" b="1">
                          <a:solidFill>
                            <a:schemeClr val="tx1"/>
                          </a:solidFill>
                          <a:latin typeface="+mj-lt"/>
                        </a:rPr>
                        <a:t>Total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900" b="1">
                          <a:solidFill>
                            <a:schemeClr val="tx1"/>
                          </a:solidFill>
                          <a:latin typeface="+mj-lt"/>
                        </a:rPr>
                        <a:t>Illawarra</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655134283"/>
                  </a:ext>
                </a:extLst>
              </a:tr>
              <a:tr h="662876">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Sports, clubs and </a:t>
                      </a:r>
                      <a:br>
                        <a:rPr lang="en-AU" sz="1200" b="1" i="0" u="none" strike="noStrike" kern="1200">
                          <a:solidFill>
                            <a:srgbClr val="000000"/>
                          </a:solidFill>
                          <a:effectLst/>
                          <a:latin typeface="+mn-lt"/>
                          <a:ea typeface="+mn-ea"/>
                          <a:cs typeface="+mn-cs"/>
                        </a:rPr>
                      </a:br>
                      <a:r>
                        <a:rPr lang="en-AU" sz="1200" b="1" i="0" u="none" strike="noStrike" kern="1200">
                          <a:solidFill>
                            <a:srgbClr val="000000"/>
                          </a:solidFill>
                          <a:effectLst/>
                          <a:latin typeface="+mn-lt"/>
                          <a:ea typeface="+mn-ea"/>
                          <a:cs typeface="+mn-cs"/>
                        </a:rPr>
                        <a:t>activities</a:t>
                      </a:r>
                    </a:p>
                  </a:txBody>
                  <a:tcPr marL="0" marR="0" marT="0"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tc>
                  <a:txBody>
                    <a:bodyPr/>
                    <a:lstStyle/>
                    <a:p>
                      <a:endParaRPr lang="en-US"/>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r>
                        <a:rPr lang="en-US" sz="1000"/>
                        <a:t>69%</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rgbClr val="EE0000"/>
                          </a:solidFill>
                        </a:rPr>
                        <a:t>43%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1585014851"/>
                  </a:ext>
                </a:extLst>
              </a:tr>
              <a:tr h="646053">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Youth spaces (places </a:t>
                      </a:r>
                      <a:br>
                        <a:rPr lang="en-AU" sz="1200" b="1" i="0" u="none" strike="noStrike" kern="1200">
                          <a:solidFill>
                            <a:srgbClr val="000000"/>
                          </a:solidFill>
                          <a:effectLst/>
                          <a:latin typeface="+mn-lt"/>
                          <a:ea typeface="+mn-ea"/>
                          <a:cs typeface="+mn-cs"/>
                        </a:rPr>
                      </a:br>
                      <a:r>
                        <a:rPr lang="en-AU" sz="1200" b="1" i="0" u="none" strike="noStrike" kern="1200">
                          <a:solidFill>
                            <a:srgbClr val="000000"/>
                          </a:solidFill>
                          <a:effectLst/>
                          <a:latin typeface="+mn-lt"/>
                          <a:ea typeface="+mn-ea"/>
                          <a:cs typeface="+mn-cs"/>
                        </a:rPr>
                        <a:t>for children, teens, and young people)</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000"/>
                        <a:t>70%</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rgbClr val="EE0000"/>
                          </a:solidFill>
                        </a:rPr>
                        <a:t>41%</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4293405798"/>
                  </a:ext>
                </a:extLst>
              </a:tr>
              <a:tr h="646053">
                <a:tc>
                  <a:txBody>
                    <a:bodyPr/>
                    <a:lstStyle/>
                    <a:p>
                      <a:pPr algn="r" fontAlgn="base"/>
                      <a:r>
                        <a:rPr lang="en-AU" sz="1200" b="1" i="0" u="none" strike="noStrike" kern="1200">
                          <a:solidFill>
                            <a:srgbClr val="000000"/>
                          </a:solidFill>
                          <a:effectLst/>
                          <a:latin typeface="+mn-lt"/>
                          <a:ea typeface="+mn-ea"/>
                          <a:cs typeface="+mn-cs"/>
                        </a:rPr>
                        <a:t>Public transport (e.g. buses, trains, light rail)</a:t>
                      </a:r>
                    </a:p>
                  </a:txBody>
                  <a:tcPr marL="0" marR="0" marT="0"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000"/>
                        <a:t>78%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000">
                          <a:solidFill>
                            <a:schemeClr val="tx1"/>
                          </a:solidFill>
                        </a:rPr>
                        <a:t>84%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3955404339"/>
                  </a:ext>
                </a:extLst>
              </a:tr>
              <a:tr h="719520">
                <a:tc>
                  <a:txBody>
                    <a:bodyPr/>
                    <a:lstStyle/>
                    <a:p>
                      <a:pPr marL="0" marR="0" lvl="0" indent="0" algn="r" defTabSz="914377" rtl="0" eaLnBrk="1" fontAlgn="base" latinLnBrk="0" hangingPunct="1">
                        <a:lnSpc>
                          <a:spcPct val="100000"/>
                        </a:lnSpc>
                        <a:spcBef>
                          <a:spcPts val="0"/>
                        </a:spcBef>
                        <a:spcAft>
                          <a:spcPts val="0"/>
                        </a:spcAft>
                        <a:buClrTx/>
                        <a:buSzTx/>
                        <a:buFontTx/>
                        <a:buNone/>
                        <a:tabLst/>
                        <a:defRPr/>
                      </a:pPr>
                      <a:r>
                        <a:rPr lang="en-AU" sz="1200" b="1" i="0" u="none" strike="noStrike" kern="1200">
                          <a:solidFill>
                            <a:srgbClr val="000000"/>
                          </a:solidFill>
                          <a:effectLst/>
                          <a:latin typeface="+mn-lt"/>
                          <a:ea typeface="+mn-ea"/>
                          <a:cs typeface="+mn-cs"/>
                        </a:rPr>
                        <a:t>Mental health services (e.g. counsellors, psychologists, </a:t>
                      </a:r>
                      <a:br>
                        <a:rPr lang="en-AU" sz="1200" b="1" i="0" u="none" strike="noStrike" kern="1200">
                          <a:solidFill>
                            <a:srgbClr val="000000"/>
                          </a:solidFill>
                          <a:effectLst/>
                          <a:latin typeface="+mn-lt"/>
                          <a:ea typeface="+mn-ea"/>
                          <a:cs typeface="+mn-cs"/>
                        </a:rPr>
                      </a:br>
                      <a:r>
                        <a:rPr lang="en-AU" sz="1200" b="1" i="0" u="none" strike="noStrike" kern="1200">
                          <a:solidFill>
                            <a:srgbClr val="000000"/>
                          </a:solidFill>
                          <a:effectLst/>
                          <a:latin typeface="+mn-lt"/>
                          <a:ea typeface="+mn-ea"/>
                          <a:cs typeface="+mn-cs"/>
                        </a:rPr>
                        <a:t>or helplines)</a:t>
                      </a:r>
                    </a:p>
                  </a:txBody>
                  <a:tcPr marL="0" marR="0" marT="0" marB="0" anchor="ctr">
                    <a:lnL w="28575"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tcPr>
                </a:tc>
                <a:tc>
                  <a:txBody>
                    <a:bodyPr/>
                    <a:lstStyle/>
                    <a:p>
                      <a:endParaRPr lang="en-US"/>
                    </a:p>
                  </a:txBody>
                  <a:tcP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tcPr>
                </a:tc>
                <a:tc>
                  <a:txBody>
                    <a:bodyPr/>
                    <a:lstStyle/>
                    <a:p>
                      <a:pPr algn="ctr"/>
                      <a:r>
                        <a:rPr lang="en-US" sz="1000"/>
                        <a:t>65%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chemeClr val="accent6">
                        <a:alpha val="50000"/>
                      </a:schemeClr>
                    </a:solidFill>
                  </a:tcPr>
                </a:tc>
                <a:tc>
                  <a:txBody>
                    <a:bodyPr/>
                    <a:lstStyle/>
                    <a:p>
                      <a:pPr algn="ctr"/>
                      <a:r>
                        <a:rPr lang="en-US" sz="1000">
                          <a:solidFill>
                            <a:srgbClr val="C00000"/>
                          </a:solidFill>
                        </a:rPr>
                        <a:t>33%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20000"/>
                      </a:schemeClr>
                    </a:solidFill>
                  </a:tcPr>
                </a:tc>
                <a:extLst>
                  <a:ext uri="{0D108BD9-81ED-4DB2-BD59-A6C34878D82A}">
                    <a16:rowId xmlns:a16="http://schemas.microsoft.com/office/drawing/2014/main" val="4115979165"/>
                  </a:ext>
                </a:extLst>
              </a:tr>
            </a:tbl>
          </a:graphicData>
        </a:graphic>
      </p:graphicFrame>
      <p:sp>
        <p:nvSpPr>
          <p:cNvPr id="7" name="Title 6">
            <a:extLst>
              <a:ext uri="{FF2B5EF4-FFF2-40B4-BE49-F238E27FC236}">
                <a16:creationId xmlns:a16="http://schemas.microsoft.com/office/drawing/2014/main" id="{0CD318C6-8C99-8D8F-D7CC-27B07A7967A8}"/>
              </a:ext>
            </a:extLst>
          </p:cNvPr>
          <p:cNvSpPr>
            <a:spLocks noGrp="1"/>
          </p:cNvSpPr>
          <p:nvPr>
            <p:ph type="title"/>
          </p:nvPr>
        </p:nvSpPr>
        <p:spPr>
          <a:xfrm>
            <a:off x="337700" y="890085"/>
            <a:ext cx="11484000" cy="1008000"/>
          </a:xfrm>
        </p:spPr>
        <p:txBody>
          <a:bodyPr/>
          <a:lstStyle/>
          <a:p>
            <a:r>
              <a:rPr lang="en-US" b="1"/>
              <a:t>Affordability of services</a:t>
            </a:r>
            <a:endParaRPr lang="en-AU" b="1"/>
          </a:p>
        </p:txBody>
      </p:sp>
      <p:sp>
        <p:nvSpPr>
          <p:cNvPr id="6" name="Slide Number Placeholder 5">
            <a:extLst>
              <a:ext uri="{FF2B5EF4-FFF2-40B4-BE49-F238E27FC236}">
                <a16:creationId xmlns:a16="http://schemas.microsoft.com/office/drawing/2014/main" id="{3E1DA88F-E2F1-8A2A-D599-79C449306753}"/>
              </a:ext>
            </a:extLst>
          </p:cNvPr>
          <p:cNvSpPr>
            <a:spLocks noGrp="1"/>
          </p:cNvSpPr>
          <p:nvPr>
            <p:ph type="sldNum" sz="quarter" idx="10"/>
          </p:nvPr>
        </p:nvSpPr>
        <p:spPr/>
        <p:txBody>
          <a:bodyPr/>
          <a:lstStyle/>
          <a:p>
            <a:fld id="{10A01DC5-1685-4615-8240-15192985C6A2}" type="slidenum">
              <a:rPr lang="en-AU" smtClean="0"/>
              <a:pPr/>
              <a:t>14</a:t>
            </a:fld>
            <a:endParaRPr lang="en-AU"/>
          </a:p>
        </p:txBody>
      </p:sp>
      <p:graphicFrame>
        <p:nvGraphicFramePr>
          <p:cNvPr id="5" name="Chart Placeholder 9">
            <a:extLst>
              <a:ext uri="{FF2B5EF4-FFF2-40B4-BE49-F238E27FC236}">
                <a16:creationId xmlns:a16="http://schemas.microsoft.com/office/drawing/2014/main" id="{06CDF3DC-B843-69E2-1110-010853AA729E}"/>
              </a:ext>
            </a:extLst>
          </p:cNvPr>
          <p:cNvGraphicFramePr>
            <a:graphicFrameLocks/>
          </p:cNvGraphicFramePr>
          <p:nvPr/>
        </p:nvGraphicFramePr>
        <p:xfrm>
          <a:off x="2471198" y="2711341"/>
          <a:ext cx="4779563" cy="3360559"/>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5010F697-A93E-215A-51FB-7F725605B327}"/>
              </a:ext>
            </a:extLst>
          </p:cNvPr>
          <p:cNvSpPr txBox="1"/>
          <p:nvPr/>
        </p:nvSpPr>
        <p:spPr>
          <a:xfrm>
            <a:off x="1488381" y="2313925"/>
            <a:ext cx="4384407" cy="329784"/>
          </a:xfrm>
          <a:prstGeom prst="rect">
            <a:avLst/>
          </a:prstGeom>
          <a:noFill/>
        </p:spPr>
        <p:txBody>
          <a:bodyPr wrap="square" lIns="0" tIns="0" rIns="0" bIns="0" rtlCol="0">
            <a:noAutofit/>
          </a:bodyPr>
          <a:lstStyle/>
          <a:p>
            <a:pPr algn="ctr"/>
            <a:r>
              <a:rPr lang="en-US" sz="1600" b="1">
                <a:solidFill>
                  <a:schemeClr val="tx1">
                    <a:lumMod val="50000"/>
                    <a:lumOff val="50000"/>
                  </a:schemeClr>
                </a:solidFill>
              </a:rPr>
              <a:t>Affordability of services</a:t>
            </a:r>
          </a:p>
        </p:txBody>
      </p:sp>
      <p:grpSp>
        <p:nvGrpSpPr>
          <p:cNvPr id="11" name="Group 10">
            <a:extLst>
              <a:ext uri="{FF2B5EF4-FFF2-40B4-BE49-F238E27FC236}">
                <a16:creationId xmlns:a16="http://schemas.microsoft.com/office/drawing/2014/main" id="{7B173D27-B109-6400-F59A-622860ED7A61}"/>
              </a:ext>
            </a:extLst>
          </p:cNvPr>
          <p:cNvGrpSpPr/>
          <p:nvPr/>
        </p:nvGrpSpPr>
        <p:grpSpPr>
          <a:xfrm>
            <a:off x="9718566" y="6490846"/>
            <a:ext cx="2257647" cy="921554"/>
            <a:chOff x="9718566" y="6490846"/>
            <a:chExt cx="2257647" cy="921554"/>
          </a:xfrm>
        </p:grpSpPr>
        <p:sp>
          <p:nvSpPr>
            <p:cNvPr id="2" name="Isosceles Triangle 1">
              <a:extLst>
                <a:ext uri="{FF2B5EF4-FFF2-40B4-BE49-F238E27FC236}">
                  <a16:creationId xmlns:a16="http://schemas.microsoft.com/office/drawing/2014/main" id="{45981D50-CCC6-0C54-BA5B-BEE01F30B17C}"/>
                </a:ext>
              </a:extLst>
            </p:cNvPr>
            <p:cNvSpPr/>
            <p:nvPr/>
          </p:nvSpPr>
          <p:spPr>
            <a:xfrm>
              <a:off x="9718566" y="6490846"/>
              <a:ext cx="169932" cy="194307"/>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8" name="Isosceles Triangle 7">
              <a:extLst>
                <a:ext uri="{FF2B5EF4-FFF2-40B4-BE49-F238E27FC236}">
                  <a16:creationId xmlns:a16="http://schemas.microsoft.com/office/drawing/2014/main" id="{503854C4-F7F0-8A11-D353-28C9F52D6DED}"/>
                </a:ext>
              </a:extLst>
            </p:cNvPr>
            <p:cNvSpPr/>
            <p:nvPr/>
          </p:nvSpPr>
          <p:spPr>
            <a:xfrm rot="10800000">
              <a:off x="9888498" y="6498000"/>
              <a:ext cx="169932" cy="19430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0" name="TextBox 9">
              <a:extLst>
                <a:ext uri="{FF2B5EF4-FFF2-40B4-BE49-F238E27FC236}">
                  <a16:creationId xmlns:a16="http://schemas.microsoft.com/office/drawing/2014/main" id="{AE82E8BA-275E-2427-FA3D-F29E47FFF89D}"/>
                </a:ext>
              </a:extLst>
            </p:cNvPr>
            <p:cNvSpPr txBox="1"/>
            <p:nvPr/>
          </p:nvSpPr>
          <p:spPr>
            <a:xfrm>
              <a:off x="10105677" y="6498000"/>
              <a:ext cx="1870536" cy="914400"/>
            </a:xfrm>
            <a:prstGeom prst="rect">
              <a:avLst/>
            </a:prstGeom>
            <a:noFill/>
          </p:spPr>
          <p:txBody>
            <a:bodyPr wrap="none" lIns="0" tIns="0" rIns="0" bIns="0" rtlCol="0">
              <a:noAutofit/>
            </a:bodyPr>
            <a:lstStyle/>
            <a:p>
              <a:pPr algn="l"/>
              <a:r>
                <a:rPr lang="en-AU" sz="1000" i="1"/>
                <a:t>Significantly higher/lower</a:t>
              </a:r>
            </a:p>
          </p:txBody>
        </p:sp>
      </p:grpSp>
      <p:cxnSp>
        <p:nvCxnSpPr>
          <p:cNvPr id="15" name="Straight Connector 14">
            <a:extLst>
              <a:ext uri="{FF2B5EF4-FFF2-40B4-BE49-F238E27FC236}">
                <a16:creationId xmlns:a16="http://schemas.microsoft.com/office/drawing/2014/main" id="{16C19609-C8C8-861C-1283-6180CDA13598}"/>
              </a:ext>
            </a:extLst>
          </p:cNvPr>
          <p:cNvCxnSpPr>
            <a:cxnSpLocks/>
          </p:cNvCxnSpPr>
          <p:nvPr/>
        </p:nvCxnSpPr>
        <p:spPr>
          <a:xfrm>
            <a:off x="325232" y="1746209"/>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1EF6652E-E9C0-B603-15DE-D0DE77932E79}"/>
              </a:ext>
            </a:extLst>
          </p:cNvPr>
          <p:cNvSpPr txBox="1"/>
          <p:nvPr/>
        </p:nvSpPr>
        <p:spPr>
          <a:xfrm>
            <a:off x="2328179" y="3743549"/>
            <a:ext cx="213364" cy="129765"/>
          </a:xfrm>
          <a:prstGeom prst="rect">
            <a:avLst/>
          </a:prstGeom>
          <a:noFill/>
        </p:spPr>
        <p:txBody>
          <a:bodyPr wrap="square" lIns="0" tIns="0" rIns="0" bIns="0" rtlCol="0">
            <a:noAutofit/>
          </a:bodyPr>
          <a:lstStyle/>
          <a:p>
            <a:pPr algn="ctr"/>
            <a:r>
              <a:rPr lang="en-AU" sz="1000"/>
              <a:t>2%</a:t>
            </a:r>
          </a:p>
        </p:txBody>
      </p:sp>
      <p:sp>
        <p:nvSpPr>
          <p:cNvPr id="14" name="TextBox 13">
            <a:extLst>
              <a:ext uri="{FF2B5EF4-FFF2-40B4-BE49-F238E27FC236}">
                <a16:creationId xmlns:a16="http://schemas.microsoft.com/office/drawing/2014/main" id="{DF0DB8F7-C115-D47C-AF55-4B3078524E93}"/>
              </a:ext>
            </a:extLst>
          </p:cNvPr>
          <p:cNvSpPr txBox="1"/>
          <p:nvPr/>
        </p:nvSpPr>
        <p:spPr>
          <a:xfrm>
            <a:off x="2328179" y="3080609"/>
            <a:ext cx="213364" cy="129765"/>
          </a:xfrm>
          <a:prstGeom prst="rect">
            <a:avLst/>
          </a:prstGeom>
          <a:noFill/>
        </p:spPr>
        <p:txBody>
          <a:bodyPr wrap="square" lIns="0" tIns="0" rIns="0" bIns="0" rtlCol="0">
            <a:noAutofit/>
          </a:bodyPr>
          <a:lstStyle/>
          <a:p>
            <a:pPr algn="ctr"/>
            <a:r>
              <a:rPr lang="en-AU" sz="1000"/>
              <a:t>3%</a:t>
            </a:r>
          </a:p>
        </p:txBody>
      </p:sp>
      <p:sp>
        <p:nvSpPr>
          <p:cNvPr id="17" name="TextBox 16">
            <a:extLst>
              <a:ext uri="{FF2B5EF4-FFF2-40B4-BE49-F238E27FC236}">
                <a16:creationId xmlns:a16="http://schemas.microsoft.com/office/drawing/2014/main" id="{2704B8C2-E2BB-0D49-0D1D-AD0D3CBD4671}"/>
              </a:ext>
            </a:extLst>
          </p:cNvPr>
          <p:cNvSpPr txBox="1"/>
          <p:nvPr/>
        </p:nvSpPr>
        <p:spPr>
          <a:xfrm>
            <a:off x="2324369" y="4402679"/>
            <a:ext cx="213364" cy="129765"/>
          </a:xfrm>
          <a:prstGeom prst="rect">
            <a:avLst/>
          </a:prstGeom>
          <a:noFill/>
        </p:spPr>
        <p:txBody>
          <a:bodyPr wrap="square" lIns="0" tIns="0" rIns="0" bIns="0" rtlCol="0">
            <a:noAutofit/>
          </a:bodyPr>
          <a:lstStyle/>
          <a:p>
            <a:pPr algn="ctr"/>
            <a:r>
              <a:rPr lang="en-AU" sz="1000"/>
              <a:t>2%</a:t>
            </a:r>
          </a:p>
        </p:txBody>
      </p:sp>
      <p:sp>
        <p:nvSpPr>
          <p:cNvPr id="18" name="TextBox 17">
            <a:extLst>
              <a:ext uri="{FF2B5EF4-FFF2-40B4-BE49-F238E27FC236}">
                <a16:creationId xmlns:a16="http://schemas.microsoft.com/office/drawing/2014/main" id="{B1E35D6B-F2C0-51B5-7A5A-2D15AA2FFD5B}"/>
              </a:ext>
            </a:extLst>
          </p:cNvPr>
          <p:cNvSpPr txBox="1"/>
          <p:nvPr/>
        </p:nvSpPr>
        <p:spPr>
          <a:xfrm>
            <a:off x="7159259" y="3075296"/>
            <a:ext cx="213364" cy="129765"/>
          </a:xfrm>
          <a:prstGeom prst="rect">
            <a:avLst/>
          </a:prstGeom>
          <a:noFill/>
        </p:spPr>
        <p:txBody>
          <a:bodyPr wrap="square" lIns="0" tIns="0" rIns="0" bIns="0" rtlCol="0">
            <a:noAutofit/>
          </a:bodyPr>
          <a:lstStyle/>
          <a:p>
            <a:pPr algn="ctr"/>
            <a:r>
              <a:rPr lang="en-AU" sz="1000"/>
              <a:t>1%</a:t>
            </a:r>
          </a:p>
        </p:txBody>
      </p:sp>
      <p:sp>
        <p:nvSpPr>
          <p:cNvPr id="19" name="TextBox 18">
            <a:extLst>
              <a:ext uri="{FF2B5EF4-FFF2-40B4-BE49-F238E27FC236}">
                <a16:creationId xmlns:a16="http://schemas.microsoft.com/office/drawing/2014/main" id="{1FA884DD-F63C-855B-D931-61DF633BAF38}"/>
              </a:ext>
            </a:extLst>
          </p:cNvPr>
          <p:cNvSpPr txBox="1"/>
          <p:nvPr/>
        </p:nvSpPr>
        <p:spPr>
          <a:xfrm>
            <a:off x="7182119" y="3734426"/>
            <a:ext cx="213364" cy="129765"/>
          </a:xfrm>
          <a:prstGeom prst="rect">
            <a:avLst/>
          </a:prstGeom>
          <a:noFill/>
        </p:spPr>
        <p:txBody>
          <a:bodyPr wrap="square" lIns="0" tIns="0" rIns="0" bIns="0" rtlCol="0">
            <a:noAutofit/>
          </a:bodyPr>
          <a:lstStyle/>
          <a:p>
            <a:pPr algn="ctr"/>
            <a:r>
              <a:rPr lang="en-AU" sz="1000"/>
              <a:t>2%</a:t>
            </a:r>
          </a:p>
        </p:txBody>
      </p:sp>
      <p:sp>
        <p:nvSpPr>
          <p:cNvPr id="20" name="TextBox 19">
            <a:extLst>
              <a:ext uri="{FF2B5EF4-FFF2-40B4-BE49-F238E27FC236}">
                <a16:creationId xmlns:a16="http://schemas.microsoft.com/office/drawing/2014/main" id="{B41864E5-56E1-03F3-222B-9B6927ECA733}"/>
              </a:ext>
            </a:extLst>
          </p:cNvPr>
          <p:cNvSpPr txBox="1"/>
          <p:nvPr/>
        </p:nvSpPr>
        <p:spPr>
          <a:xfrm>
            <a:off x="7166879" y="5083166"/>
            <a:ext cx="213364" cy="129765"/>
          </a:xfrm>
          <a:prstGeom prst="rect">
            <a:avLst/>
          </a:prstGeom>
          <a:noFill/>
        </p:spPr>
        <p:txBody>
          <a:bodyPr wrap="square" lIns="0" tIns="0" rIns="0" bIns="0" rtlCol="0">
            <a:noAutofit/>
          </a:bodyPr>
          <a:lstStyle/>
          <a:p>
            <a:pPr algn="ctr"/>
            <a:r>
              <a:rPr lang="en-AU" sz="1000"/>
              <a:t>2%</a:t>
            </a:r>
          </a:p>
        </p:txBody>
      </p:sp>
      <p:sp>
        <p:nvSpPr>
          <p:cNvPr id="21" name="TextBox 20">
            <a:extLst>
              <a:ext uri="{FF2B5EF4-FFF2-40B4-BE49-F238E27FC236}">
                <a16:creationId xmlns:a16="http://schemas.microsoft.com/office/drawing/2014/main" id="{CF03F950-8398-DEC8-A8DF-5456B1639B01}"/>
              </a:ext>
            </a:extLst>
          </p:cNvPr>
          <p:cNvSpPr txBox="1"/>
          <p:nvPr/>
        </p:nvSpPr>
        <p:spPr>
          <a:xfrm flipH="1">
            <a:off x="371812" y="6355411"/>
            <a:ext cx="10757123" cy="765825"/>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3555945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ECB6FBB-8A2B-D8B4-C4F6-FE637F2779AA}"/>
            </a:ext>
          </a:extLst>
        </p:cNvPr>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F7FC7E9F-E6CD-92F2-BA8D-17FDA5B8A76A}"/>
              </a:ext>
            </a:extLst>
          </p:cNvPr>
          <p:cNvGraphicFramePr>
            <a:graphicFrameLocks noGrp="1"/>
          </p:cNvGraphicFramePr>
          <p:nvPr>
            <p:extLst>
              <p:ext uri="{D42A27DB-BD31-4B8C-83A1-F6EECF244321}">
                <p14:modId xmlns:p14="http://schemas.microsoft.com/office/powerpoint/2010/main" val="4076928008"/>
              </p:ext>
            </p:extLst>
          </p:nvPr>
        </p:nvGraphicFramePr>
        <p:xfrm>
          <a:off x="3562943" y="1793143"/>
          <a:ext cx="4400260" cy="4308188"/>
        </p:xfrm>
        <a:graphic>
          <a:graphicData uri="http://schemas.openxmlformats.org/drawingml/2006/table">
            <a:tbl>
              <a:tblPr firstRow="1" bandRow="1">
                <a:tableStyleId>{69012ECD-51FC-41F1-AA8D-1B2483CD663E}</a:tableStyleId>
              </a:tblPr>
              <a:tblGrid>
                <a:gridCol w="900715">
                  <a:extLst>
                    <a:ext uri="{9D8B030D-6E8A-4147-A177-3AD203B41FA5}">
                      <a16:colId xmlns:a16="http://schemas.microsoft.com/office/drawing/2014/main" val="4225883345"/>
                    </a:ext>
                  </a:extLst>
                </a:gridCol>
                <a:gridCol w="806385">
                  <a:extLst>
                    <a:ext uri="{9D8B030D-6E8A-4147-A177-3AD203B41FA5}">
                      <a16:colId xmlns:a16="http://schemas.microsoft.com/office/drawing/2014/main" val="940847240"/>
                    </a:ext>
                  </a:extLst>
                </a:gridCol>
                <a:gridCol w="2693160">
                  <a:extLst>
                    <a:ext uri="{9D8B030D-6E8A-4147-A177-3AD203B41FA5}">
                      <a16:colId xmlns:a16="http://schemas.microsoft.com/office/drawing/2014/main" val="1508653950"/>
                    </a:ext>
                  </a:extLst>
                </a:gridCol>
              </a:tblGrid>
              <a:tr h="742028">
                <a:tc>
                  <a:txBody>
                    <a:bodyPr/>
                    <a:lstStyle/>
                    <a:p>
                      <a:pPr algn="ctr"/>
                      <a:r>
                        <a:rPr lang="en-US" sz="1200" b="1">
                          <a:solidFill>
                            <a:schemeClr val="tx1"/>
                          </a:solidFill>
                          <a:latin typeface="+mj-lt"/>
                        </a:rPr>
                        <a:t>Rank</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gridSpan="2">
                  <a:txBody>
                    <a:bodyPr/>
                    <a:lstStyle/>
                    <a:p>
                      <a:pPr algn="ctr"/>
                      <a:r>
                        <a:rPr lang="en-US" sz="1200" b="1">
                          <a:solidFill>
                            <a:schemeClr val="tx1"/>
                          </a:solidFill>
                          <a:latin typeface="+mj-lt"/>
                        </a:rPr>
                        <a:t>Illawarra </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schemeClr>
                    </a:solidFill>
                  </a:tcPr>
                </a:tc>
                <a:tc hMerge="1">
                  <a:txBody>
                    <a:bodyPr/>
                    <a:lstStyle/>
                    <a:p>
                      <a:endParaRPr lang="en-US"/>
                    </a:p>
                  </a:txBody>
                  <a:tcPr/>
                </a:tc>
                <a:extLst>
                  <a:ext uri="{0D108BD9-81ED-4DB2-BD59-A6C34878D82A}">
                    <a16:rowId xmlns:a16="http://schemas.microsoft.com/office/drawing/2014/main" val="3571172422"/>
                  </a:ext>
                </a:extLst>
              </a:tr>
              <a:tr h="1188720">
                <a:tc>
                  <a:txBody>
                    <a:bodyPr/>
                    <a:lstStyle/>
                    <a:p>
                      <a:pPr algn="ctr"/>
                      <a:r>
                        <a:rPr lang="en-US" sz="1200" b="1">
                          <a:solidFill>
                            <a:schemeClr val="tx1"/>
                          </a:solidFill>
                        </a:rPr>
                        <a:t>1</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000">
                        <a:solidFill>
                          <a:schemeClr val="accent1">
                            <a:lumMod val="75000"/>
                            <a:lumOff val="25000"/>
                          </a:schemeClr>
                        </a:solidFill>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tc>
                  <a:txBody>
                    <a:bodyPr/>
                    <a:lstStyle/>
                    <a:p>
                      <a:pPr algn="l"/>
                      <a:r>
                        <a:rPr lang="en-AU" sz="1200" b="1">
                          <a:solidFill>
                            <a:schemeClr val="tx1"/>
                          </a:solidFill>
                        </a:rPr>
                        <a:t>Having a role model or someone I can trust to talk with</a:t>
                      </a:r>
                      <a:endParaRPr lang="en-US" sz="1200" b="1">
                        <a:solidFill>
                          <a:schemeClr val="tx1"/>
                        </a:solidFill>
                      </a:endParaRPr>
                    </a:p>
                  </a:txBody>
                  <a:tcPr marL="108000" marR="720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extLst>
                  <a:ext uri="{0D108BD9-81ED-4DB2-BD59-A6C34878D82A}">
                    <a16:rowId xmlns:a16="http://schemas.microsoft.com/office/drawing/2014/main" val="2085728094"/>
                  </a:ext>
                </a:extLst>
              </a:tr>
              <a:tr h="1188720">
                <a:tc>
                  <a:txBody>
                    <a:bodyPr/>
                    <a:lstStyle/>
                    <a:p>
                      <a:pPr algn="ctr"/>
                      <a:r>
                        <a:rPr lang="en-US" sz="1200" b="1">
                          <a:solidFill>
                            <a:schemeClr val="tx1"/>
                          </a:solidFill>
                        </a:rPr>
                        <a:t>2</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000">
                        <a:solidFill>
                          <a:schemeClr val="accent1">
                            <a:lumMod val="75000"/>
                            <a:lumOff val="25000"/>
                          </a:schemeClr>
                        </a:solidFill>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200" b="1"/>
                        <a:t>Easier access to get help when needed </a:t>
                      </a:r>
                      <a:r>
                        <a:rPr lang="en-GB" sz="1200"/>
                        <a:t>(e.g. free mental health sessions, getting support in school, university or at work, shorter waiting times)</a:t>
                      </a:r>
                      <a:endParaRPr lang="en-US" sz="1200"/>
                    </a:p>
                  </a:txBody>
                  <a:tcPr marL="108000" marR="720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extLst>
                  <a:ext uri="{0D108BD9-81ED-4DB2-BD59-A6C34878D82A}">
                    <a16:rowId xmlns:a16="http://schemas.microsoft.com/office/drawing/2014/main" val="1958476511"/>
                  </a:ext>
                </a:extLst>
              </a:tr>
              <a:tr h="1188720">
                <a:tc>
                  <a:txBody>
                    <a:bodyPr/>
                    <a:lstStyle/>
                    <a:p>
                      <a:pPr algn="ctr"/>
                      <a:r>
                        <a:rPr lang="en-US" sz="1200" b="1">
                          <a:solidFill>
                            <a:schemeClr val="tx1"/>
                          </a:solidFill>
                        </a:rPr>
                        <a:t>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000">
                        <a:solidFill>
                          <a:schemeClr val="accent1">
                            <a:lumMod val="75000"/>
                            <a:lumOff val="25000"/>
                          </a:schemeClr>
                        </a:solidFill>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tc>
                  <a:txBody>
                    <a:bodyPr/>
                    <a:lstStyle/>
                    <a:p>
                      <a:pPr algn="l"/>
                      <a:r>
                        <a:rPr lang="en-AU" sz="1200" b="1">
                          <a:solidFill>
                            <a:schemeClr val="tx1"/>
                          </a:solidFill>
                        </a:rPr>
                        <a:t>Online support and resources </a:t>
                      </a:r>
                      <a:r>
                        <a:rPr lang="en-AU" sz="1200" b="0">
                          <a:solidFill>
                            <a:schemeClr val="tx1"/>
                          </a:solidFill>
                        </a:rPr>
                        <a:t>(websites, apps, or chats)</a:t>
                      </a:r>
                      <a:endParaRPr lang="en-US" sz="1200" b="0">
                        <a:solidFill>
                          <a:schemeClr val="tx1"/>
                        </a:solidFill>
                      </a:endParaRPr>
                    </a:p>
                  </a:txBody>
                  <a:tcPr marL="108000" marR="720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extLst>
                  <a:ext uri="{0D108BD9-81ED-4DB2-BD59-A6C34878D82A}">
                    <a16:rowId xmlns:a16="http://schemas.microsoft.com/office/drawing/2014/main" val="3139633098"/>
                  </a:ext>
                </a:extLst>
              </a:tr>
            </a:tbl>
          </a:graphicData>
        </a:graphic>
      </p:graphicFrame>
      <p:sp>
        <p:nvSpPr>
          <p:cNvPr id="6" name="Slide Number Placeholder 5">
            <a:extLst>
              <a:ext uri="{FF2B5EF4-FFF2-40B4-BE49-F238E27FC236}">
                <a16:creationId xmlns:a16="http://schemas.microsoft.com/office/drawing/2014/main" id="{CEE11978-51BB-CDFF-8E30-C8BA4FB0E4C3}"/>
              </a:ext>
            </a:extLst>
          </p:cNvPr>
          <p:cNvSpPr>
            <a:spLocks noGrp="1"/>
          </p:cNvSpPr>
          <p:nvPr>
            <p:ph type="sldNum" sz="quarter" idx="10"/>
          </p:nvPr>
        </p:nvSpPr>
        <p:spPr/>
        <p:txBody>
          <a:bodyPr/>
          <a:lstStyle/>
          <a:p>
            <a:fld id="{10A01DC5-1685-4615-8240-15192985C6A2}" type="slidenum">
              <a:rPr lang="en-AU" smtClean="0"/>
              <a:pPr/>
              <a:t>15</a:t>
            </a:fld>
            <a:endParaRPr lang="en-AU"/>
          </a:p>
        </p:txBody>
      </p:sp>
      <p:sp>
        <p:nvSpPr>
          <p:cNvPr id="9" name="Title 8">
            <a:extLst>
              <a:ext uri="{FF2B5EF4-FFF2-40B4-BE49-F238E27FC236}">
                <a16:creationId xmlns:a16="http://schemas.microsoft.com/office/drawing/2014/main" id="{33215EFD-BD55-A69A-9EF2-F3A239436CA5}"/>
              </a:ext>
            </a:extLst>
          </p:cNvPr>
          <p:cNvSpPr>
            <a:spLocks noGrp="1"/>
          </p:cNvSpPr>
          <p:nvPr>
            <p:ph type="title"/>
          </p:nvPr>
        </p:nvSpPr>
        <p:spPr>
          <a:xfrm>
            <a:off x="335169" y="664542"/>
            <a:ext cx="11484000" cy="512218"/>
          </a:xfrm>
        </p:spPr>
        <p:txBody>
          <a:bodyPr/>
          <a:lstStyle/>
          <a:p>
            <a:r>
              <a:rPr lang="en-GB" b="1"/>
              <a:t>Top ways to support mental health</a:t>
            </a:r>
            <a:endParaRPr lang="en-US" b="1"/>
          </a:p>
        </p:txBody>
      </p:sp>
      <p:pic>
        <p:nvPicPr>
          <p:cNvPr id="2" name="Graphic 1" descr="Brain in head outline">
            <a:extLst>
              <a:ext uri="{FF2B5EF4-FFF2-40B4-BE49-F238E27FC236}">
                <a16:creationId xmlns:a16="http://schemas.microsoft.com/office/drawing/2014/main" id="{2A76FDA7-7C5C-0C75-DFE7-33778BE2BF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66233" y="3959762"/>
            <a:ext cx="582386" cy="582386"/>
          </a:xfrm>
          <a:prstGeom prst="rect">
            <a:avLst/>
          </a:prstGeom>
        </p:spPr>
      </p:pic>
      <p:pic>
        <p:nvPicPr>
          <p:cNvPr id="13" name="Graphic 12" descr="Online meeting outline">
            <a:extLst>
              <a:ext uri="{FF2B5EF4-FFF2-40B4-BE49-F238E27FC236}">
                <a16:creationId xmlns:a16="http://schemas.microsoft.com/office/drawing/2014/main" id="{F971719E-8B0A-FF3C-BE8B-21C147FC37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66233" y="5196583"/>
            <a:ext cx="582386" cy="582386"/>
          </a:xfrm>
          <a:prstGeom prst="rect">
            <a:avLst/>
          </a:prstGeom>
        </p:spPr>
      </p:pic>
      <p:cxnSp>
        <p:nvCxnSpPr>
          <p:cNvPr id="3" name="Straight Connector 2">
            <a:extLst>
              <a:ext uri="{FF2B5EF4-FFF2-40B4-BE49-F238E27FC236}">
                <a16:creationId xmlns:a16="http://schemas.microsoft.com/office/drawing/2014/main" id="{64EAF5D2-7C42-A322-969C-EEA4CF343CE4}"/>
              </a:ext>
            </a:extLst>
          </p:cNvPr>
          <p:cNvCxnSpPr>
            <a:cxnSpLocks/>
          </p:cNvCxnSpPr>
          <p:nvPr/>
        </p:nvCxnSpPr>
        <p:spPr>
          <a:xfrm>
            <a:off x="347532" y="1598263"/>
            <a:ext cx="11496468" cy="0"/>
          </a:xfrm>
          <a:prstGeom prst="line">
            <a:avLst/>
          </a:prstGeom>
          <a:ln w="3175"/>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DA5EB64F-B67C-5F8E-F3A6-E03E476CBA5D}"/>
              </a:ext>
            </a:extLst>
          </p:cNvPr>
          <p:cNvCxnSpPr>
            <a:cxnSpLocks/>
          </p:cNvCxnSpPr>
          <p:nvPr/>
        </p:nvCxnSpPr>
        <p:spPr>
          <a:xfrm>
            <a:off x="347532" y="6308665"/>
            <a:ext cx="11496468" cy="0"/>
          </a:xfrm>
          <a:prstGeom prst="line">
            <a:avLst/>
          </a:prstGeom>
          <a:ln w="3175"/>
        </p:spPr>
        <p:style>
          <a:lnRef idx="1">
            <a:schemeClr val="dk1"/>
          </a:lnRef>
          <a:fillRef idx="0">
            <a:schemeClr val="dk1"/>
          </a:fillRef>
          <a:effectRef idx="0">
            <a:schemeClr val="dk1"/>
          </a:effectRef>
          <a:fontRef idx="minor">
            <a:schemeClr val="tx1"/>
          </a:fontRef>
        </p:style>
      </p:cxnSp>
      <p:pic>
        <p:nvPicPr>
          <p:cNvPr id="15" name="Graphic 14" descr="Group of women outline">
            <a:extLst>
              <a:ext uri="{FF2B5EF4-FFF2-40B4-BE49-F238E27FC236}">
                <a16:creationId xmlns:a16="http://schemas.microsoft.com/office/drawing/2014/main" id="{2ACE610E-CDFD-1DA7-0B38-D45F6B107CD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66233" y="2845973"/>
            <a:ext cx="539076" cy="539076"/>
          </a:xfrm>
          <a:prstGeom prst="rect">
            <a:avLst/>
          </a:prstGeom>
        </p:spPr>
      </p:pic>
      <p:sp>
        <p:nvSpPr>
          <p:cNvPr id="8" name="TextBox 7">
            <a:extLst>
              <a:ext uri="{FF2B5EF4-FFF2-40B4-BE49-F238E27FC236}">
                <a16:creationId xmlns:a16="http://schemas.microsoft.com/office/drawing/2014/main" id="{582ACC80-1698-9C1F-AB33-63A60F5BC663}"/>
              </a:ext>
            </a:extLst>
          </p:cNvPr>
          <p:cNvSpPr txBox="1"/>
          <p:nvPr/>
        </p:nvSpPr>
        <p:spPr>
          <a:xfrm flipH="1">
            <a:off x="371812" y="6355411"/>
            <a:ext cx="10757123" cy="765825"/>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625558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D3554-2D24-E338-D6DE-FEEE5946563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D460549-5196-601E-C3AE-BE450697BB3B}"/>
              </a:ext>
            </a:extLst>
          </p:cNvPr>
          <p:cNvSpPr/>
          <p:nvPr/>
        </p:nvSpPr>
        <p:spPr>
          <a:xfrm>
            <a:off x="347532" y="4045344"/>
            <a:ext cx="5620736" cy="225824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18" name="Rectangle 17">
            <a:extLst>
              <a:ext uri="{FF2B5EF4-FFF2-40B4-BE49-F238E27FC236}">
                <a16:creationId xmlns:a16="http://schemas.microsoft.com/office/drawing/2014/main" id="{ADC49097-565F-423F-D7FC-68B0A4A337ED}"/>
              </a:ext>
            </a:extLst>
          </p:cNvPr>
          <p:cNvSpPr/>
          <p:nvPr/>
        </p:nvSpPr>
        <p:spPr>
          <a:xfrm>
            <a:off x="6223264" y="4053262"/>
            <a:ext cx="5620736" cy="2258246"/>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16" name="Rectangle 15">
            <a:extLst>
              <a:ext uri="{FF2B5EF4-FFF2-40B4-BE49-F238E27FC236}">
                <a16:creationId xmlns:a16="http://schemas.microsoft.com/office/drawing/2014/main" id="{1390E2CC-3CD8-B146-0AB9-30705464361C}"/>
              </a:ext>
            </a:extLst>
          </p:cNvPr>
          <p:cNvSpPr/>
          <p:nvPr/>
        </p:nvSpPr>
        <p:spPr>
          <a:xfrm>
            <a:off x="6223732" y="1590524"/>
            <a:ext cx="5620736" cy="225824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14" name="Rectangle 13">
            <a:extLst>
              <a:ext uri="{FF2B5EF4-FFF2-40B4-BE49-F238E27FC236}">
                <a16:creationId xmlns:a16="http://schemas.microsoft.com/office/drawing/2014/main" id="{DD56114A-5AF1-CAB4-BDED-841440997161}"/>
              </a:ext>
            </a:extLst>
          </p:cNvPr>
          <p:cNvSpPr/>
          <p:nvPr/>
        </p:nvSpPr>
        <p:spPr>
          <a:xfrm>
            <a:off x="347532" y="1590524"/>
            <a:ext cx="5620736" cy="225824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nchorCtr="0"/>
          <a:lstStyle/>
          <a:p>
            <a:pPr algn="ctr"/>
            <a:endParaRPr lang="en-AU">
              <a:solidFill>
                <a:schemeClr val="bg1"/>
              </a:solidFill>
            </a:endParaRPr>
          </a:p>
        </p:txBody>
      </p:sp>
      <p:sp>
        <p:nvSpPr>
          <p:cNvPr id="7" name="Title 6">
            <a:extLst>
              <a:ext uri="{FF2B5EF4-FFF2-40B4-BE49-F238E27FC236}">
                <a16:creationId xmlns:a16="http://schemas.microsoft.com/office/drawing/2014/main" id="{79B04D3B-2EC7-F8ED-42B6-149C3A596815}"/>
              </a:ext>
            </a:extLst>
          </p:cNvPr>
          <p:cNvSpPr>
            <a:spLocks noGrp="1"/>
          </p:cNvSpPr>
          <p:nvPr>
            <p:ph type="title"/>
          </p:nvPr>
        </p:nvSpPr>
        <p:spPr>
          <a:xfrm>
            <a:off x="339423" y="373869"/>
            <a:ext cx="11484000" cy="1008000"/>
          </a:xfrm>
        </p:spPr>
        <p:txBody>
          <a:bodyPr/>
          <a:lstStyle/>
          <a:p>
            <a:r>
              <a:rPr lang="en-AU" b="1"/>
              <a:t>Key Insights – Life in NSW</a:t>
            </a:r>
          </a:p>
        </p:txBody>
      </p:sp>
      <p:sp>
        <p:nvSpPr>
          <p:cNvPr id="6" name="Slide Number Placeholder 5">
            <a:extLst>
              <a:ext uri="{FF2B5EF4-FFF2-40B4-BE49-F238E27FC236}">
                <a16:creationId xmlns:a16="http://schemas.microsoft.com/office/drawing/2014/main" id="{FAB3A177-24AB-F769-1D0D-6A14101B618B}"/>
              </a:ext>
            </a:extLst>
          </p:cNvPr>
          <p:cNvSpPr>
            <a:spLocks noGrp="1"/>
          </p:cNvSpPr>
          <p:nvPr>
            <p:ph type="sldNum" sz="quarter" idx="12"/>
          </p:nvPr>
        </p:nvSpPr>
        <p:spPr/>
        <p:txBody>
          <a:bodyPr/>
          <a:lstStyle/>
          <a:p>
            <a:fld id="{10A01DC5-1685-4615-8240-15192985C6A2}" type="slidenum">
              <a:rPr lang="en-AU" smtClean="0"/>
              <a:pPr/>
              <a:t>16</a:t>
            </a:fld>
            <a:endParaRPr lang="en-AU"/>
          </a:p>
        </p:txBody>
      </p:sp>
      <p:sp>
        <p:nvSpPr>
          <p:cNvPr id="9" name="TextBox 8">
            <a:extLst>
              <a:ext uri="{FF2B5EF4-FFF2-40B4-BE49-F238E27FC236}">
                <a16:creationId xmlns:a16="http://schemas.microsoft.com/office/drawing/2014/main" id="{512A3DC9-AACB-B79E-0826-80FC822BE54A}"/>
              </a:ext>
            </a:extLst>
          </p:cNvPr>
          <p:cNvSpPr txBox="1"/>
          <p:nvPr/>
        </p:nvSpPr>
        <p:spPr>
          <a:xfrm>
            <a:off x="1806636" y="1937654"/>
            <a:ext cx="3366678" cy="1538883"/>
          </a:xfrm>
          <a:prstGeom prst="rect">
            <a:avLst/>
          </a:prstGeom>
          <a:noFill/>
        </p:spPr>
        <p:txBody>
          <a:bodyPr wrap="square">
            <a:spAutoFit/>
          </a:bodyPr>
          <a:lstStyle/>
          <a:p>
            <a:r>
              <a:rPr lang="en-GB" sz="2000"/>
              <a:t>83% say they feel happy or very happy about their life in the last 12 months. </a:t>
            </a:r>
          </a:p>
          <a:p>
            <a:br>
              <a:rPr lang="en-GB" sz="1800"/>
            </a:br>
            <a:endParaRPr lang="en-AU" sz="1600"/>
          </a:p>
        </p:txBody>
      </p:sp>
      <p:sp>
        <p:nvSpPr>
          <p:cNvPr id="13" name="TextBox 12">
            <a:extLst>
              <a:ext uri="{FF2B5EF4-FFF2-40B4-BE49-F238E27FC236}">
                <a16:creationId xmlns:a16="http://schemas.microsoft.com/office/drawing/2014/main" id="{8B95DD57-120E-30A9-9F3C-2061DED0E79A}"/>
              </a:ext>
            </a:extLst>
          </p:cNvPr>
          <p:cNvSpPr txBox="1"/>
          <p:nvPr/>
        </p:nvSpPr>
        <p:spPr>
          <a:xfrm>
            <a:off x="1806635" y="4356337"/>
            <a:ext cx="4045012" cy="1015663"/>
          </a:xfrm>
          <a:prstGeom prst="rect">
            <a:avLst/>
          </a:prstGeom>
          <a:noFill/>
        </p:spPr>
        <p:txBody>
          <a:bodyPr wrap="square">
            <a:spAutoFit/>
          </a:bodyPr>
          <a:lstStyle/>
          <a:p>
            <a:r>
              <a:rPr lang="en-GB" sz="2000"/>
              <a:t>Sense of belonging is strongest in the home and with family (58%) and with friends (43%).</a:t>
            </a:r>
            <a:endParaRPr lang="en-AU" sz="2000"/>
          </a:p>
        </p:txBody>
      </p:sp>
      <p:sp>
        <p:nvSpPr>
          <p:cNvPr id="15" name="TextBox 14">
            <a:extLst>
              <a:ext uri="{FF2B5EF4-FFF2-40B4-BE49-F238E27FC236}">
                <a16:creationId xmlns:a16="http://schemas.microsoft.com/office/drawing/2014/main" id="{78A622E7-56C1-3060-2B70-CF78B01E598C}"/>
              </a:ext>
            </a:extLst>
          </p:cNvPr>
          <p:cNvSpPr txBox="1"/>
          <p:nvPr/>
        </p:nvSpPr>
        <p:spPr>
          <a:xfrm>
            <a:off x="7568519" y="4197139"/>
            <a:ext cx="3440496" cy="1323439"/>
          </a:xfrm>
          <a:prstGeom prst="rect">
            <a:avLst/>
          </a:prstGeom>
          <a:noFill/>
        </p:spPr>
        <p:txBody>
          <a:bodyPr wrap="square">
            <a:spAutoFit/>
          </a:bodyPr>
          <a:lstStyle/>
          <a:p>
            <a:r>
              <a:rPr lang="en-GB" sz="2000"/>
              <a:t>1 in 3 young people report experiencing bullying or discrimination in the past 12 months (36%).</a:t>
            </a:r>
            <a:endParaRPr lang="en-AU" sz="2000"/>
          </a:p>
        </p:txBody>
      </p:sp>
      <p:sp>
        <p:nvSpPr>
          <p:cNvPr id="10" name="TextBox 9">
            <a:extLst>
              <a:ext uri="{FF2B5EF4-FFF2-40B4-BE49-F238E27FC236}">
                <a16:creationId xmlns:a16="http://schemas.microsoft.com/office/drawing/2014/main" id="{77E975C2-0432-AE06-6A8F-8C05985E04E5}"/>
              </a:ext>
            </a:extLst>
          </p:cNvPr>
          <p:cNvSpPr txBox="1"/>
          <p:nvPr/>
        </p:nvSpPr>
        <p:spPr>
          <a:xfrm>
            <a:off x="514100" y="3061699"/>
            <a:ext cx="5252957" cy="646331"/>
          </a:xfrm>
          <a:prstGeom prst="rect">
            <a:avLst/>
          </a:prstGeom>
          <a:noFill/>
        </p:spPr>
        <p:txBody>
          <a:bodyPr wrap="square">
            <a:spAutoFit/>
          </a:bodyPr>
          <a:lstStyle/>
          <a:p>
            <a:r>
              <a:rPr lang="en-GB" sz="1200"/>
              <a:t>Young people with mental health conditions, disability, diverse health experiences, living in regional areas, identifying as LGBTQIA+ or at TAFE/VET were more likely to feel unhappy about life. </a:t>
            </a:r>
            <a:endParaRPr lang="en-AU" sz="1200"/>
          </a:p>
        </p:txBody>
      </p:sp>
      <p:sp>
        <p:nvSpPr>
          <p:cNvPr id="19" name="TextBox 18">
            <a:extLst>
              <a:ext uri="{FF2B5EF4-FFF2-40B4-BE49-F238E27FC236}">
                <a16:creationId xmlns:a16="http://schemas.microsoft.com/office/drawing/2014/main" id="{C9C68F46-A190-BE93-FCD0-176FF9DECFA0}"/>
              </a:ext>
            </a:extLst>
          </p:cNvPr>
          <p:cNvSpPr txBox="1"/>
          <p:nvPr/>
        </p:nvSpPr>
        <p:spPr>
          <a:xfrm>
            <a:off x="7568520" y="1862020"/>
            <a:ext cx="3956542" cy="1015663"/>
          </a:xfrm>
          <a:prstGeom prst="rect">
            <a:avLst/>
          </a:prstGeom>
          <a:noFill/>
        </p:spPr>
        <p:txBody>
          <a:bodyPr wrap="square">
            <a:spAutoFit/>
          </a:bodyPr>
          <a:lstStyle/>
          <a:p>
            <a:r>
              <a:rPr lang="en-GB" sz="2000"/>
              <a:t>Many young people can access and afford key services. But this is not equal. </a:t>
            </a:r>
          </a:p>
        </p:txBody>
      </p:sp>
      <p:sp>
        <p:nvSpPr>
          <p:cNvPr id="24" name="TextBox 23">
            <a:extLst>
              <a:ext uri="{FF2B5EF4-FFF2-40B4-BE49-F238E27FC236}">
                <a16:creationId xmlns:a16="http://schemas.microsoft.com/office/drawing/2014/main" id="{CDE560EA-BACE-C85E-B684-F70B2F6F5D5B}"/>
              </a:ext>
            </a:extLst>
          </p:cNvPr>
          <p:cNvSpPr txBox="1"/>
          <p:nvPr/>
        </p:nvSpPr>
        <p:spPr>
          <a:xfrm>
            <a:off x="6355063" y="3061698"/>
            <a:ext cx="5322836" cy="646331"/>
          </a:xfrm>
          <a:prstGeom prst="rect">
            <a:avLst/>
          </a:prstGeom>
          <a:noFill/>
        </p:spPr>
        <p:txBody>
          <a:bodyPr wrap="square">
            <a:spAutoFit/>
          </a:bodyPr>
          <a:lstStyle/>
          <a:p>
            <a:pPr lvl="0" defTabSz="1219170">
              <a:defRPr/>
            </a:pPr>
            <a:r>
              <a:rPr lang="en-AU" sz="1200"/>
              <a:t>Access and affordability are rated lower by young people who are Aboriginal and Torres Strait Islander, LGBTQIA+, CaLD, or live with mental health, disability and diverse health experiences. </a:t>
            </a:r>
          </a:p>
        </p:txBody>
      </p:sp>
      <p:sp>
        <p:nvSpPr>
          <p:cNvPr id="26" name="TextBox 25">
            <a:extLst>
              <a:ext uri="{FF2B5EF4-FFF2-40B4-BE49-F238E27FC236}">
                <a16:creationId xmlns:a16="http://schemas.microsoft.com/office/drawing/2014/main" id="{A4F4706A-E2E0-F861-2B6E-F9E126A14DE4}"/>
              </a:ext>
            </a:extLst>
          </p:cNvPr>
          <p:cNvSpPr txBox="1"/>
          <p:nvPr/>
        </p:nvSpPr>
        <p:spPr>
          <a:xfrm>
            <a:off x="6340355" y="5620308"/>
            <a:ext cx="5337544" cy="461665"/>
          </a:xfrm>
          <a:prstGeom prst="rect">
            <a:avLst/>
          </a:prstGeom>
          <a:noFill/>
        </p:spPr>
        <p:txBody>
          <a:bodyPr wrap="square" lIns="91440" tIns="45720" rIns="91440" bIns="45720" anchor="t">
            <a:spAutoFit/>
          </a:bodyPr>
          <a:lstStyle/>
          <a:p>
            <a:pPr>
              <a:spcAft>
                <a:spcPts val="600"/>
              </a:spcAft>
            </a:pPr>
            <a:r>
              <a:rPr lang="en-GB" sz="1200"/>
              <a:t>This could explain why some young people report no or low sense of belonging in education and work environments (13%).</a:t>
            </a:r>
          </a:p>
        </p:txBody>
      </p:sp>
      <p:sp>
        <p:nvSpPr>
          <p:cNvPr id="27" name="TextBox 26">
            <a:extLst>
              <a:ext uri="{FF2B5EF4-FFF2-40B4-BE49-F238E27FC236}">
                <a16:creationId xmlns:a16="http://schemas.microsoft.com/office/drawing/2014/main" id="{045D3BF7-84D6-3607-1E03-571A8CFA4B98}"/>
              </a:ext>
            </a:extLst>
          </p:cNvPr>
          <p:cNvSpPr txBox="1"/>
          <p:nvPr/>
        </p:nvSpPr>
        <p:spPr>
          <a:xfrm>
            <a:off x="514100" y="5527976"/>
            <a:ext cx="5337546" cy="461665"/>
          </a:xfrm>
          <a:prstGeom prst="rect">
            <a:avLst/>
          </a:prstGeom>
          <a:noFill/>
        </p:spPr>
        <p:txBody>
          <a:bodyPr wrap="square">
            <a:spAutoFit/>
          </a:bodyPr>
          <a:lstStyle/>
          <a:p>
            <a:r>
              <a:rPr lang="en-GB" sz="1200"/>
              <a:t>1 in 3 young people also feel a lot of belonging when with their cultural or religious community or with online only friends.</a:t>
            </a:r>
            <a:endParaRPr lang="en-AU" sz="1200"/>
          </a:p>
        </p:txBody>
      </p:sp>
      <p:pic>
        <p:nvPicPr>
          <p:cNvPr id="29" name="Picture 28">
            <a:extLst>
              <a:ext uri="{FF2B5EF4-FFF2-40B4-BE49-F238E27FC236}">
                <a16:creationId xmlns:a16="http://schemas.microsoft.com/office/drawing/2014/main" id="{3D9EE47B-5FA1-DA54-A69B-E658F6742998}"/>
              </a:ext>
            </a:extLst>
          </p:cNvPr>
          <p:cNvPicPr>
            <a:picLocks noChangeAspect="1"/>
          </p:cNvPicPr>
          <p:nvPr/>
        </p:nvPicPr>
        <p:blipFill>
          <a:blip r:embed="rId3">
            <a:extLst>
              <a:ext uri="{28A0092B-C50C-407E-A947-70E740481C1C}">
                <a14:useLocalDpi xmlns:a14="http://schemas.microsoft.com/office/drawing/2010/main" val="0"/>
              </a:ext>
            </a:extLst>
          </a:blip>
          <a:srcRect b="14425"/>
          <a:stretch>
            <a:fillRect/>
          </a:stretch>
        </p:blipFill>
        <p:spPr>
          <a:xfrm>
            <a:off x="493735" y="4320669"/>
            <a:ext cx="1181100" cy="1010733"/>
          </a:xfrm>
          <a:prstGeom prst="rect">
            <a:avLst/>
          </a:prstGeom>
        </p:spPr>
      </p:pic>
      <p:pic>
        <p:nvPicPr>
          <p:cNvPr id="38" name="Picture 37">
            <a:extLst>
              <a:ext uri="{FF2B5EF4-FFF2-40B4-BE49-F238E27FC236}">
                <a16:creationId xmlns:a16="http://schemas.microsoft.com/office/drawing/2014/main" id="{049DA423-7032-8603-9FE9-96F44F129BAB}"/>
              </a:ext>
            </a:extLst>
          </p:cNvPr>
          <p:cNvPicPr>
            <a:picLocks noChangeAspect="1"/>
          </p:cNvPicPr>
          <p:nvPr/>
        </p:nvPicPr>
        <p:blipFill>
          <a:blip r:embed="rId4">
            <a:extLst>
              <a:ext uri="{28A0092B-C50C-407E-A947-70E740481C1C}">
                <a14:useLocalDpi xmlns:a14="http://schemas.microsoft.com/office/drawing/2010/main" val="0"/>
              </a:ext>
            </a:extLst>
          </a:blip>
          <a:srcRect b="14198"/>
          <a:stretch>
            <a:fillRect/>
          </a:stretch>
        </p:blipFill>
        <p:spPr>
          <a:xfrm>
            <a:off x="445822" y="1759656"/>
            <a:ext cx="1422332" cy="1220392"/>
          </a:xfrm>
          <a:prstGeom prst="rect">
            <a:avLst/>
          </a:prstGeom>
        </p:spPr>
      </p:pic>
      <p:pic>
        <p:nvPicPr>
          <p:cNvPr id="44" name="Picture 43">
            <a:extLst>
              <a:ext uri="{FF2B5EF4-FFF2-40B4-BE49-F238E27FC236}">
                <a16:creationId xmlns:a16="http://schemas.microsoft.com/office/drawing/2014/main" id="{26580830-0343-964D-2CB2-E300099080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2542" y="1871073"/>
            <a:ext cx="1064157" cy="1064157"/>
          </a:xfrm>
          <a:prstGeom prst="rect">
            <a:avLst/>
          </a:prstGeom>
        </p:spPr>
      </p:pic>
      <p:pic>
        <p:nvPicPr>
          <p:cNvPr id="46" name="Picture 45">
            <a:extLst>
              <a:ext uri="{FF2B5EF4-FFF2-40B4-BE49-F238E27FC236}">
                <a16:creationId xmlns:a16="http://schemas.microsoft.com/office/drawing/2014/main" id="{A82E44CC-49BD-3ED9-74E6-F352C74661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0308" y="4290344"/>
            <a:ext cx="1081656" cy="1081656"/>
          </a:xfrm>
          <a:prstGeom prst="rect">
            <a:avLst/>
          </a:prstGeom>
        </p:spPr>
      </p:pic>
      <p:cxnSp>
        <p:nvCxnSpPr>
          <p:cNvPr id="3" name="Straight Connector 2">
            <a:extLst>
              <a:ext uri="{FF2B5EF4-FFF2-40B4-BE49-F238E27FC236}">
                <a16:creationId xmlns:a16="http://schemas.microsoft.com/office/drawing/2014/main" id="{6E969C1F-ECA6-8146-F924-6312A94C69A5}"/>
              </a:ext>
            </a:extLst>
          </p:cNvPr>
          <p:cNvCxnSpPr>
            <a:cxnSpLocks/>
          </p:cNvCxnSpPr>
          <p:nvPr/>
        </p:nvCxnSpPr>
        <p:spPr>
          <a:xfrm>
            <a:off x="347532" y="1269430"/>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AC2F56C8-058B-22F3-4D39-1C6F29CD93F3}"/>
              </a:ext>
            </a:extLst>
          </p:cNvPr>
          <p:cNvSpPr txBox="1"/>
          <p:nvPr/>
        </p:nvSpPr>
        <p:spPr>
          <a:xfrm flipH="1">
            <a:off x="371812" y="6355411"/>
            <a:ext cx="10757123" cy="765825"/>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1453057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AA743-8B9E-0B4F-3505-36748045EA0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348B92E-8A30-5283-F176-3B4958A65E1F}"/>
              </a:ext>
            </a:extLst>
          </p:cNvPr>
          <p:cNvGraphicFramePr>
            <a:graphicFrameLocks noGrp="1"/>
          </p:cNvGraphicFramePr>
          <p:nvPr/>
        </p:nvGraphicFramePr>
        <p:xfrm>
          <a:off x="360001" y="1992884"/>
          <a:ext cx="11569727" cy="3975869"/>
        </p:xfrm>
        <a:graphic>
          <a:graphicData uri="http://schemas.openxmlformats.org/drawingml/2006/table">
            <a:tbl>
              <a:tblPr firstRow="1" bandRow="1">
                <a:tableStyleId>{69012ECD-51FC-41F1-AA8D-1B2483CD663E}</a:tableStyleId>
              </a:tblPr>
              <a:tblGrid>
                <a:gridCol w="2404464">
                  <a:extLst>
                    <a:ext uri="{9D8B030D-6E8A-4147-A177-3AD203B41FA5}">
                      <a16:colId xmlns:a16="http://schemas.microsoft.com/office/drawing/2014/main" val="2235172804"/>
                    </a:ext>
                  </a:extLst>
                </a:gridCol>
                <a:gridCol w="2017847">
                  <a:extLst>
                    <a:ext uri="{9D8B030D-6E8A-4147-A177-3AD203B41FA5}">
                      <a16:colId xmlns:a16="http://schemas.microsoft.com/office/drawing/2014/main" val="3321419103"/>
                    </a:ext>
                  </a:extLst>
                </a:gridCol>
                <a:gridCol w="893427">
                  <a:extLst>
                    <a:ext uri="{9D8B030D-6E8A-4147-A177-3AD203B41FA5}">
                      <a16:colId xmlns:a16="http://schemas.microsoft.com/office/drawing/2014/main" val="1866762425"/>
                    </a:ext>
                  </a:extLst>
                </a:gridCol>
                <a:gridCol w="893427">
                  <a:extLst>
                    <a:ext uri="{9D8B030D-6E8A-4147-A177-3AD203B41FA5}">
                      <a16:colId xmlns:a16="http://schemas.microsoft.com/office/drawing/2014/main" val="2289350864"/>
                    </a:ext>
                  </a:extLst>
                </a:gridCol>
                <a:gridCol w="893427">
                  <a:extLst>
                    <a:ext uri="{9D8B030D-6E8A-4147-A177-3AD203B41FA5}">
                      <a16:colId xmlns:a16="http://schemas.microsoft.com/office/drawing/2014/main" val="627693432"/>
                    </a:ext>
                  </a:extLst>
                </a:gridCol>
                <a:gridCol w="893427">
                  <a:extLst>
                    <a:ext uri="{9D8B030D-6E8A-4147-A177-3AD203B41FA5}">
                      <a16:colId xmlns:a16="http://schemas.microsoft.com/office/drawing/2014/main" val="2172693721"/>
                    </a:ext>
                  </a:extLst>
                </a:gridCol>
                <a:gridCol w="893427">
                  <a:extLst>
                    <a:ext uri="{9D8B030D-6E8A-4147-A177-3AD203B41FA5}">
                      <a16:colId xmlns:a16="http://schemas.microsoft.com/office/drawing/2014/main" val="3605157845"/>
                    </a:ext>
                  </a:extLst>
                </a:gridCol>
                <a:gridCol w="893427">
                  <a:extLst>
                    <a:ext uri="{9D8B030D-6E8A-4147-A177-3AD203B41FA5}">
                      <a16:colId xmlns:a16="http://schemas.microsoft.com/office/drawing/2014/main" val="3252952783"/>
                    </a:ext>
                  </a:extLst>
                </a:gridCol>
                <a:gridCol w="893427">
                  <a:extLst>
                    <a:ext uri="{9D8B030D-6E8A-4147-A177-3AD203B41FA5}">
                      <a16:colId xmlns:a16="http://schemas.microsoft.com/office/drawing/2014/main" val="261302355"/>
                    </a:ext>
                  </a:extLst>
                </a:gridCol>
                <a:gridCol w="893427">
                  <a:extLst>
                    <a:ext uri="{9D8B030D-6E8A-4147-A177-3AD203B41FA5}">
                      <a16:colId xmlns:a16="http://schemas.microsoft.com/office/drawing/2014/main" val="878153757"/>
                    </a:ext>
                  </a:extLst>
                </a:gridCol>
              </a:tblGrid>
              <a:tr h="841207">
                <a:tc>
                  <a:txBody>
                    <a:bodyPr/>
                    <a:lstStyle/>
                    <a:p>
                      <a:endParaRPr lang="en-US" sz="1200"/>
                    </a:p>
                  </a:txBody>
                  <a:tcP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endParaRPr lang="en-US" sz="1200"/>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algn="ctr"/>
                      <a:r>
                        <a:rPr lang="en-US" sz="900" b="1">
                          <a:solidFill>
                            <a:schemeClr val="tx1"/>
                          </a:solidFill>
                          <a:latin typeface="+mj-lt"/>
                        </a:rPr>
                        <a:t>Aboriginal and Torres Strait Islander</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solidFill>
                  </a:tcPr>
                </a:tc>
                <a:tc>
                  <a:txBody>
                    <a:bodyPr/>
                    <a:lstStyle/>
                    <a:p>
                      <a:pPr algn="ctr"/>
                      <a:r>
                        <a:rPr lang="en-US" sz="1000" b="1">
                          <a:solidFill>
                            <a:schemeClr val="tx1"/>
                          </a:solidFill>
                          <a:latin typeface="+mj-lt"/>
                        </a:rPr>
                        <a:t>Disability and health experiences</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000" b="1" kern="1200">
                          <a:solidFill>
                            <a:schemeClr val="tx1"/>
                          </a:solidFill>
                          <a:latin typeface="+mj-lt"/>
                          <a:ea typeface="+mn-ea"/>
                          <a:cs typeface="+mn-cs"/>
                        </a:rPr>
                        <a:t>LGBTQIA+</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solidFill>
                  </a:tcPr>
                </a:tc>
                <a:tc>
                  <a:txBody>
                    <a:bodyPr/>
                    <a:lstStyle/>
                    <a:p>
                      <a:pPr algn="ctr"/>
                      <a:r>
                        <a:rPr lang="en-US" sz="1000" b="1">
                          <a:solidFill>
                            <a:schemeClr val="tx1"/>
                          </a:solidFill>
                          <a:latin typeface="+mj-lt"/>
                        </a:rPr>
                        <a:t>Metro</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4"/>
                    </a:solidFill>
                  </a:tcPr>
                </a:tc>
                <a:tc>
                  <a:txBody>
                    <a:bodyPr/>
                    <a:lstStyle/>
                    <a:p>
                      <a:pPr algn="ctr"/>
                      <a:r>
                        <a:rPr lang="en-US" sz="1000" b="1">
                          <a:solidFill>
                            <a:schemeClr val="tx1"/>
                          </a:solidFill>
                          <a:latin typeface="+mj-lt"/>
                        </a:rPr>
                        <a:t>Regional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4"/>
                    </a:solidFill>
                  </a:tcPr>
                </a:tc>
                <a:tc>
                  <a:txBody>
                    <a:bodyPr/>
                    <a:lstStyle/>
                    <a:p>
                      <a:pPr algn="ctr"/>
                      <a:r>
                        <a:rPr lang="en-US" sz="1000" b="1">
                          <a:solidFill>
                            <a:schemeClr val="tx1"/>
                          </a:solidFill>
                          <a:latin typeface="+mj-lt"/>
                        </a:rPr>
                        <a:t>Public school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b="1">
                          <a:solidFill>
                            <a:schemeClr val="tx1"/>
                          </a:solidFill>
                          <a:latin typeface="+mj-lt"/>
                        </a:rPr>
                        <a:t>Catholic school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r>
                        <a:rPr lang="en-US" sz="1000" b="1">
                          <a:solidFill>
                            <a:schemeClr val="tx1"/>
                          </a:solidFill>
                          <a:latin typeface="+mj-lt"/>
                        </a:rPr>
                        <a:t>Private / Independent school</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655134283"/>
                  </a:ext>
                </a:extLst>
              </a:tr>
              <a:tr h="1062872">
                <a:tc>
                  <a:txBody>
                    <a:bodyPr/>
                    <a:lstStyle/>
                    <a:p>
                      <a:pPr algn="r" fontAlgn="ctr"/>
                      <a:r>
                        <a:rPr lang="en-AU" sz="1200" b="1" i="0" u="none" strike="noStrike">
                          <a:solidFill>
                            <a:srgbClr val="000000"/>
                          </a:solidFill>
                          <a:effectLst/>
                          <a:latin typeface="+mn-lt"/>
                        </a:rPr>
                        <a:t>Bullying</a:t>
                      </a:r>
                    </a:p>
                  </a:txBody>
                  <a:tcPr marL="9525" marR="9525" marT="9525" marB="0" anchor="ctr">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tc>
                  <a:txBody>
                    <a:bodyPr/>
                    <a:lstStyle/>
                    <a:p>
                      <a:endParaRPr lang="en-US"/>
                    </a:p>
                  </a:txBody>
                  <a:tcPr>
                    <a:lnR w="762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ctr"/>
                      <a:r>
                        <a:rPr lang="en-US" sz="1200">
                          <a:solidFill>
                            <a:srgbClr val="00B050"/>
                          </a:solidFill>
                        </a:rPr>
                        <a:t>40%</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solidFill>
                            <a:srgbClr val="00B050"/>
                          </a:solidFill>
                        </a:rPr>
                        <a:t>54%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solidFill>
                            <a:srgbClr val="00B050"/>
                          </a:solidFill>
                        </a:rPr>
                        <a:t>41%</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t>26%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4">
                        <a:alpha val="50000"/>
                      </a:schemeClr>
                    </a:solidFill>
                  </a:tcPr>
                </a:tc>
                <a:tc>
                  <a:txBody>
                    <a:bodyPr/>
                    <a:lstStyle/>
                    <a:p>
                      <a:pPr algn="ctr"/>
                      <a:r>
                        <a:rPr lang="en-US" sz="1200"/>
                        <a:t>27%</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4">
                        <a:alpha val="50000"/>
                      </a:schemeClr>
                    </a:solidFill>
                  </a:tcPr>
                </a:tc>
                <a:tc>
                  <a:txBody>
                    <a:bodyPr/>
                    <a:lstStyle/>
                    <a:p>
                      <a:pPr algn="ctr"/>
                      <a:r>
                        <a:rPr lang="en-US" sz="1200">
                          <a:solidFill>
                            <a:srgbClr val="00B050"/>
                          </a:solidFill>
                        </a:rPr>
                        <a:t>30%</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200"/>
                        <a:t>25%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200">
                          <a:solidFill>
                            <a:srgbClr val="C00000"/>
                          </a:solidFill>
                        </a:rPr>
                        <a:t>21%</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extLst>
                  <a:ext uri="{0D108BD9-81ED-4DB2-BD59-A6C34878D82A}">
                    <a16:rowId xmlns:a16="http://schemas.microsoft.com/office/drawing/2014/main" val="1585014851"/>
                  </a:ext>
                </a:extLst>
              </a:tr>
              <a:tr h="1035895">
                <a:tc>
                  <a:txBody>
                    <a:bodyPr/>
                    <a:lstStyle/>
                    <a:p>
                      <a:pPr algn="r" fontAlgn="ctr"/>
                      <a:r>
                        <a:rPr lang="en-AU" sz="1200" b="1" i="0" u="none" strike="noStrike">
                          <a:solidFill>
                            <a:srgbClr val="000000"/>
                          </a:solidFill>
                          <a:effectLst/>
                          <a:latin typeface="+mn-lt"/>
                        </a:rPr>
                        <a:t>Racial discrimination (discrimination based on race, ethnicity, language, culture, or skin colour)</a:t>
                      </a:r>
                    </a:p>
                  </a:txBody>
                  <a:tcPr marL="9525" marR="9525" marT="9525" marB="0" anchor="ctr">
                    <a:lnL w="28575" cap="flat" cmpd="sng" algn="ctr">
                      <a:solidFill>
                        <a:schemeClr val="bg1"/>
                      </a:solidFill>
                      <a:prstDash val="solid"/>
                      <a:round/>
                      <a:headEnd type="none" w="med" len="med"/>
                      <a:tailEnd type="none" w="med" len="med"/>
                    </a:lnL>
                  </a:tcPr>
                </a:tc>
                <a:tc>
                  <a:txBody>
                    <a:bodyPr/>
                    <a:lstStyle/>
                    <a:p>
                      <a:endParaRPr lang="en-US"/>
                    </a:p>
                  </a:txBody>
                  <a:tcPr>
                    <a:lnR w="76200" cap="flat" cmpd="sng" algn="ctr">
                      <a:solidFill>
                        <a:schemeClr val="bg1"/>
                      </a:solidFill>
                      <a:prstDash val="solid"/>
                      <a:round/>
                      <a:headEnd type="none" w="med" len="med"/>
                      <a:tailEnd type="none" w="med" len="med"/>
                    </a:lnR>
                  </a:tcPr>
                </a:tc>
                <a:tc>
                  <a:txBody>
                    <a:bodyPr/>
                    <a:lstStyle/>
                    <a:p>
                      <a:pPr algn="ctr"/>
                      <a:r>
                        <a:rPr lang="en-US" sz="1200">
                          <a:solidFill>
                            <a:schemeClr val="tx1"/>
                          </a:solidFill>
                        </a:rPr>
                        <a:t>13%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t>12%</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solidFill>
                            <a:schemeClr val="tx1"/>
                          </a:solidFill>
                        </a:rPr>
                        <a:t>14%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solidFill>
                            <a:srgbClr val="00B050"/>
                          </a:solidFill>
                        </a:rPr>
                        <a:t>13%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4">
                        <a:alpha val="50000"/>
                      </a:schemeClr>
                    </a:solidFill>
                  </a:tcPr>
                </a:tc>
                <a:tc>
                  <a:txBody>
                    <a:bodyPr/>
                    <a:lstStyle/>
                    <a:p>
                      <a:pPr algn="ctr"/>
                      <a:r>
                        <a:rPr lang="en-US" sz="1200">
                          <a:solidFill>
                            <a:schemeClr val="tx2"/>
                          </a:solidFill>
                        </a:rPr>
                        <a:t>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4">
                        <a:alpha val="50000"/>
                      </a:schemeClr>
                    </a:solidFill>
                  </a:tcPr>
                </a:tc>
                <a:tc>
                  <a:txBody>
                    <a:bodyPr/>
                    <a:lstStyle/>
                    <a:p>
                      <a:pPr algn="ctr"/>
                      <a:r>
                        <a:rPr lang="en-US" sz="1200"/>
                        <a:t>11%</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200">
                          <a:solidFill>
                            <a:schemeClr val="tx1"/>
                          </a:solidFill>
                        </a:rPr>
                        <a:t>13%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200">
                          <a:solidFill>
                            <a:srgbClr val="C00000"/>
                          </a:solidFill>
                        </a:rPr>
                        <a:t>7%</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extLst>
                  <a:ext uri="{0D108BD9-81ED-4DB2-BD59-A6C34878D82A}">
                    <a16:rowId xmlns:a16="http://schemas.microsoft.com/office/drawing/2014/main" val="4293405798"/>
                  </a:ext>
                </a:extLst>
              </a:tr>
              <a:tr h="1035895">
                <a:tc>
                  <a:txBody>
                    <a:bodyPr/>
                    <a:lstStyle/>
                    <a:p>
                      <a:pPr algn="r" fontAlgn="ctr"/>
                      <a:r>
                        <a:rPr lang="en-GB" sz="1200" b="1" i="0" u="none" strike="noStrike">
                          <a:solidFill>
                            <a:srgbClr val="000000"/>
                          </a:solidFill>
                          <a:effectLst/>
                          <a:latin typeface="+mn-lt"/>
                        </a:rPr>
                        <a:t>Other discrimination (discrimination based on gender, sexual orientation, religion, ability, age, or other personal characteristics)</a:t>
                      </a:r>
                      <a:endParaRPr lang="en-AU" sz="1200" b="1" i="0" u="none" strike="noStrike">
                        <a:solidFill>
                          <a:srgbClr val="000000"/>
                        </a:solidFill>
                        <a:effectLst/>
                        <a:latin typeface="+mn-lt"/>
                      </a:endParaRPr>
                    </a:p>
                  </a:txBody>
                  <a:tcPr marL="9525" marR="9525" marT="9525" marB="0" anchor="ctr">
                    <a:lnL w="28575"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tcPr>
                </a:tc>
                <a:tc>
                  <a:txBody>
                    <a:bodyPr/>
                    <a:lstStyle/>
                    <a:p>
                      <a:endParaRPr lang="en-US"/>
                    </a:p>
                  </a:txBody>
                  <a:tcP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tcPr>
                </a:tc>
                <a:tc>
                  <a:txBody>
                    <a:bodyPr/>
                    <a:lstStyle/>
                    <a:p>
                      <a:pPr algn="ctr"/>
                      <a:r>
                        <a:rPr lang="en-US" sz="1200">
                          <a:solidFill>
                            <a:schemeClr val="tx1"/>
                          </a:solidFill>
                        </a:rPr>
                        <a:t>18%</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solidFill>
                            <a:srgbClr val="00B050"/>
                          </a:solidFill>
                        </a:rPr>
                        <a:t>37%</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solidFill>
                            <a:srgbClr val="00B050"/>
                          </a:solidFill>
                        </a:rPr>
                        <a:t>45%</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3">
                        <a:alpha val="50000"/>
                      </a:schemeClr>
                    </a:solidFill>
                  </a:tcPr>
                </a:tc>
                <a:tc>
                  <a:txBody>
                    <a:bodyPr/>
                    <a:lstStyle/>
                    <a:p>
                      <a:pPr algn="ctr"/>
                      <a:r>
                        <a:rPr lang="en-US" sz="1200"/>
                        <a:t>16%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4">
                        <a:alpha val="50000"/>
                      </a:schemeClr>
                    </a:solidFill>
                  </a:tcPr>
                </a:tc>
                <a:tc>
                  <a:txBody>
                    <a:bodyPr/>
                    <a:lstStyle/>
                    <a:p>
                      <a:pPr algn="ctr"/>
                      <a:r>
                        <a:rPr lang="en-US" sz="1200"/>
                        <a:t>14%</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4">
                        <a:alpha val="50000"/>
                      </a:schemeClr>
                    </a:solidFill>
                  </a:tcPr>
                </a:tc>
                <a:tc>
                  <a:txBody>
                    <a:bodyPr/>
                    <a:lstStyle/>
                    <a:p>
                      <a:pPr algn="ctr"/>
                      <a:r>
                        <a:rPr lang="en-US" sz="1200"/>
                        <a:t>16%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200"/>
                        <a:t>16%</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tc>
                  <a:txBody>
                    <a:bodyPr/>
                    <a:lstStyle/>
                    <a:p>
                      <a:pPr algn="ctr"/>
                      <a:r>
                        <a:rPr lang="en-US" sz="1200">
                          <a:solidFill>
                            <a:schemeClr val="tx1"/>
                          </a:solidFill>
                        </a:rPr>
                        <a:t>11%</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alpha val="50000"/>
                      </a:schemeClr>
                    </a:solidFill>
                  </a:tcPr>
                </a:tc>
                <a:extLst>
                  <a:ext uri="{0D108BD9-81ED-4DB2-BD59-A6C34878D82A}">
                    <a16:rowId xmlns:a16="http://schemas.microsoft.com/office/drawing/2014/main" val="3955404339"/>
                  </a:ext>
                </a:extLst>
              </a:tr>
            </a:tbl>
          </a:graphicData>
        </a:graphic>
      </p:graphicFrame>
      <p:sp>
        <p:nvSpPr>
          <p:cNvPr id="7" name="Title 6">
            <a:extLst>
              <a:ext uri="{FF2B5EF4-FFF2-40B4-BE49-F238E27FC236}">
                <a16:creationId xmlns:a16="http://schemas.microsoft.com/office/drawing/2014/main" id="{4A5208ED-4DB9-0717-481F-FE308A727A47}"/>
              </a:ext>
            </a:extLst>
          </p:cNvPr>
          <p:cNvSpPr>
            <a:spLocks noGrp="1"/>
          </p:cNvSpPr>
          <p:nvPr>
            <p:ph type="title"/>
          </p:nvPr>
        </p:nvSpPr>
        <p:spPr>
          <a:xfrm>
            <a:off x="337700" y="368920"/>
            <a:ext cx="11484000" cy="393823"/>
          </a:xfrm>
        </p:spPr>
        <p:txBody>
          <a:bodyPr/>
          <a:lstStyle/>
          <a:p>
            <a:r>
              <a:rPr lang="en-US" b="1">
                <a:solidFill>
                  <a:srgbClr val="000000"/>
                </a:solidFill>
              </a:rPr>
              <a:t>Bullying and discrimination</a:t>
            </a:r>
            <a:endParaRPr lang="en-AU" b="1"/>
          </a:p>
        </p:txBody>
      </p:sp>
      <p:sp>
        <p:nvSpPr>
          <p:cNvPr id="6" name="Slide Number Placeholder 5">
            <a:extLst>
              <a:ext uri="{FF2B5EF4-FFF2-40B4-BE49-F238E27FC236}">
                <a16:creationId xmlns:a16="http://schemas.microsoft.com/office/drawing/2014/main" id="{35B3BD44-F533-1B63-147C-4898F3FB4055}"/>
              </a:ext>
            </a:extLst>
          </p:cNvPr>
          <p:cNvSpPr>
            <a:spLocks noGrp="1"/>
          </p:cNvSpPr>
          <p:nvPr>
            <p:ph type="sldNum" sz="quarter" idx="10"/>
          </p:nvPr>
        </p:nvSpPr>
        <p:spPr/>
        <p:txBody>
          <a:bodyPr/>
          <a:lstStyle/>
          <a:p>
            <a:fld id="{10A01DC5-1685-4615-8240-15192985C6A2}" type="slidenum">
              <a:rPr lang="en-AU" smtClean="0"/>
              <a:pPr/>
              <a:t>17</a:t>
            </a:fld>
            <a:endParaRPr lang="en-AU"/>
          </a:p>
        </p:txBody>
      </p:sp>
      <p:sp>
        <p:nvSpPr>
          <p:cNvPr id="16" name="TextBox 15">
            <a:extLst>
              <a:ext uri="{FF2B5EF4-FFF2-40B4-BE49-F238E27FC236}">
                <a16:creationId xmlns:a16="http://schemas.microsoft.com/office/drawing/2014/main" id="{0682190D-DC01-3B9A-2461-92766CFA1F0F}"/>
              </a:ext>
            </a:extLst>
          </p:cNvPr>
          <p:cNvSpPr txBox="1"/>
          <p:nvPr/>
        </p:nvSpPr>
        <p:spPr>
          <a:xfrm>
            <a:off x="340441" y="915584"/>
            <a:ext cx="11503559" cy="207749"/>
          </a:xfrm>
          <a:prstGeom prst="rect">
            <a:avLst/>
          </a:prstGeom>
          <a:noFill/>
        </p:spPr>
        <p:txBody>
          <a:bodyPr wrap="square" lIns="0" tIns="0" rIns="0" bIns="0">
            <a:spAutoFit/>
          </a:bodyPr>
          <a:lstStyle/>
          <a:p>
            <a:r>
              <a:rPr lang="en-AU" sz="1350" b="1"/>
              <a:t>Around 1 in 3 (36%) young people have experienced bullying or some form of discrimination in the past 12 months. </a:t>
            </a:r>
            <a:endParaRPr lang="en-AU" sz="1350"/>
          </a:p>
        </p:txBody>
      </p:sp>
      <p:graphicFrame>
        <p:nvGraphicFramePr>
          <p:cNvPr id="5" name="Chart 4">
            <a:extLst>
              <a:ext uri="{FF2B5EF4-FFF2-40B4-BE49-F238E27FC236}">
                <a16:creationId xmlns:a16="http://schemas.microsoft.com/office/drawing/2014/main" id="{944DDDD9-08A9-E7BD-1AD4-46B5242FC519}"/>
              </a:ext>
            </a:extLst>
          </p:cNvPr>
          <p:cNvGraphicFramePr/>
          <p:nvPr/>
        </p:nvGraphicFramePr>
        <p:xfrm>
          <a:off x="2923111" y="2690398"/>
          <a:ext cx="2078657" cy="344356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87096B79-53E8-30BA-C1C4-8DE32EA564BB}"/>
              </a:ext>
            </a:extLst>
          </p:cNvPr>
          <p:cNvSpPr txBox="1"/>
          <p:nvPr/>
        </p:nvSpPr>
        <p:spPr>
          <a:xfrm>
            <a:off x="182252" y="1740641"/>
            <a:ext cx="5913747" cy="329784"/>
          </a:xfrm>
          <a:prstGeom prst="rect">
            <a:avLst/>
          </a:prstGeom>
          <a:noFill/>
        </p:spPr>
        <p:txBody>
          <a:bodyPr wrap="square" lIns="0" tIns="0" rIns="0" bIns="0" rtlCol="0">
            <a:noAutofit/>
          </a:bodyPr>
          <a:lstStyle/>
          <a:p>
            <a:pPr algn="ctr"/>
            <a:r>
              <a:rPr lang="en-US" sz="1600" b="1">
                <a:solidFill>
                  <a:schemeClr val="tx1">
                    <a:lumMod val="50000"/>
                    <a:lumOff val="50000"/>
                  </a:schemeClr>
                </a:solidFill>
              </a:rPr>
              <a:t>Occurrences of bullying and discrimination by category</a:t>
            </a:r>
          </a:p>
        </p:txBody>
      </p:sp>
      <p:grpSp>
        <p:nvGrpSpPr>
          <p:cNvPr id="2" name="Group 1">
            <a:extLst>
              <a:ext uri="{FF2B5EF4-FFF2-40B4-BE49-F238E27FC236}">
                <a16:creationId xmlns:a16="http://schemas.microsoft.com/office/drawing/2014/main" id="{3DA49F09-E836-A1B7-0B09-583AEA748158}"/>
              </a:ext>
            </a:extLst>
          </p:cNvPr>
          <p:cNvGrpSpPr/>
          <p:nvPr/>
        </p:nvGrpSpPr>
        <p:grpSpPr>
          <a:xfrm>
            <a:off x="9718566" y="6490846"/>
            <a:ext cx="2257647" cy="921554"/>
            <a:chOff x="9718566" y="6490846"/>
            <a:chExt cx="2257647" cy="921554"/>
          </a:xfrm>
        </p:grpSpPr>
        <p:sp>
          <p:nvSpPr>
            <p:cNvPr id="4" name="Isosceles Triangle 3">
              <a:extLst>
                <a:ext uri="{FF2B5EF4-FFF2-40B4-BE49-F238E27FC236}">
                  <a16:creationId xmlns:a16="http://schemas.microsoft.com/office/drawing/2014/main" id="{D810C3F8-688D-03D8-399B-C97F4C446153}"/>
                </a:ext>
              </a:extLst>
            </p:cNvPr>
            <p:cNvSpPr/>
            <p:nvPr/>
          </p:nvSpPr>
          <p:spPr>
            <a:xfrm>
              <a:off x="9718566" y="6490846"/>
              <a:ext cx="169932" cy="194307"/>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9" name="Isosceles Triangle 8">
              <a:extLst>
                <a:ext uri="{FF2B5EF4-FFF2-40B4-BE49-F238E27FC236}">
                  <a16:creationId xmlns:a16="http://schemas.microsoft.com/office/drawing/2014/main" id="{FF168047-8EE8-CC18-D7AC-F2FF2BCE8F96}"/>
                </a:ext>
              </a:extLst>
            </p:cNvPr>
            <p:cNvSpPr/>
            <p:nvPr/>
          </p:nvSpPr>
          <p:spPr>
            <a:xfrm rot="10800000">
              <a:off x="9888498" y="6498000"/>
              <a:ext cx="169932" cy="19430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0" name="TextBox 9">
              <a:extLst>
                <a:ext uri="{FF2B5EF4-FFF2-40B4-BE49-F238E27FC236}">
                  <a16:creationId xmlns:a16="http://schemas.microsoft.com/office/drawing/2014/main" id="{7F94A4C8-AEAB-CDD0-A1F5-14EA38256F28}"/>
                </a:ext>
              </a:extLst>
            </p:cNvPr>
            <p:cNvSpPr txBox="1"/>
            <p:nvPr/>
          </p:nvSpPr>
          <p:spPr>
            <a:xfrm>
              <a:off x="10105677" y="6498000"/>
              <a:ext cx="1870536" cy="914400"/>
            </a:xfrm>
            <a:prstGeom prst="rect">
              <a:avLst/>
            </a:prstGeom>
            <a:noFill/>
          </p:spPr>
          <p:txBody>
            <a:bodyPr wrap="none" lIns="0" tIns="0" rIns="0" bIns="0" rtlCol="0">
              <a:noAutofit/>
            </a:bodyPr>
            <a:lstStyle/>
            <a:p>
              <a:pPr algn="l"/>
              <a:r>
                <a:rPr lang="en-AU" sz="1000" i="1"/>
                <a:t>Significantly higher/lower</a:t>
              </a:r>
            </a:p>
          </p:txBody>
        </p:sp>
      </p:grpSp>
      <p:cxnSp>
        <p:nvCxnSpPr>
          <p:cNvPr id="12" name="Straight Connector 11">
            <a:extLst>
              <a:ext uri="{FF2B5EF4-FFF2-40B4-BE49-F238E27FC236}">
                <a16:creationId xmlns:a16="http://schemas.microsoft.com/office/drawing/2014/main" id="{B0A866A7-C5BF-0976-9853-8CA6FFACB75F}"/>
              </a:ext>
            </a:extLst>
          </p:cNvPr>
          <p:cNvCxnSpPr>
            <a:cxnSpLocks/>
          </p:cNvCxnSpPr>
          <p:nvPr/>
        </p:nvCxnSpPr>
        <p:spPr>
          <a:xfrm>
            <a:off x="347532" y="6308665"/>
            <a:ext cx="11496468" cy="0"/>
          </a:xfrm>
          <a:prstGeom prst="line">
            <a:avLst/>
          </a:prstGeom>
          <a:ln w="3175"/>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3C1AF300-C0AF-D592-A4BC-88D2A4693372}"/>
              </a:ext>
            </a:extLst>
          </p:cNvPr>
          <p:cNvCxnSpPr>
            <a:cxnSpLocks/>
          </p:cNvCxnSpPr>
          <p:nvPr/>
        </p:nvCxnSpPr>
        <p:spPr>
          <a:xfrm>
            <a:off x="347532" y="1598263"/>
            <a:ext cx="11496468" cy="0"/>
          </a:xfrm>
          <a:prstGeom prst="line">
            <a:avLst/>
          </a:prstGeom>
          <a:ln w="3175"/>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F1C06000-6567-EB3F-D359-AE56772C5F5B}"/>
              </a:ext>
            </a:extLst>
          </p:cNvPr>
          <p:cNvSpPr txBox="1"/>
          <p:nvPr/>
        </p:nvSpPr>
        <p:spPr>
          <a:xfrm flipH="1">
            <a:off x="371812" y="6355411"/>
            <a:ext cx="10757123" cy="765825"/>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3126111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DE331-D51C-7EA0-4CE8-B60EB41FEA0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8AC20C9-06AA-D5FA-821D-BB7939350A75}"/>
              </a:ext>
            </a:extLst>
          </p:cNvPr>
          <p:cNvSpPr>
            <a:spLocks noGrp="1"/>
          </p:cNvSpPr>
          <p:nvPr>
            <p:ph type="sldNum" sz="quarter" idx="10"/>
          </p:nvPr>
        </p:nvSpPr>
        <p:spPr/>
        <p:txBody>
          <a:bodyPr/>
          <a:lstStyle/>
          <a:p>
            <a:fld id="{10A01DC5-1685-4615-8240-15192985C6A2}" type="slidenum">
              <a:rPr lang="en-AU" smtClean="0"/>
              <a:pPr/>
              <a:t>18</a:t>
            </a:fld>
            <a:endParaRPr lang="en-AU"/>
          </a:p>
        </p:txBody>
      </p:sp>
      <p:sp>
        <p:nvSpPr>
          <p:cNvPr id="13" name="Title 6">
            <a:extLst>
              <a:ext uri="{FF2B5EF4-FFF2-40B4-BE49-F238E27FC236}">
                <a16:creationId xmlns:a16="http://schemas.microsoft.com/office/drawing/2014/main" id="{17AAB472-6565-6523-43A5-8557E8C61C80}"/>
              </a:ext>
            </a:extLst>
          </p:cNvPr>
          <p:cNvSpPr txBox="1">
            <a:spLocks/>
          </p:cNvSpPr>
          <p:nvPr/>
        </p:nvSpPr>
        <p:spPr>
          <a:xfrm>
            <a:off x="365881" y="788359"/>
            <a:ext cx="11484000" cy="544097"/>
          </a:xfrm>
          <a:prstGeom prst="rect">
            <a:avLst/>
          </a:prstGeom>
        </p:spPr>
        <p:txBody>
          <a:bodyPr vert="horz" lIns="0" tIns="0" rIns="0" bIns="0" rtlCol="0" anchor="t">
            <a:noAutofit/>
          </a:bodyPr>
          <a:lstStyle>
            <a:lvl1pPr algn="l" defTabSz="914377" rtl="0" eaLnBrk="1" latinLnBrk="0" hangingPunct="1">
              <a:lnSpc>
                <a:spcPct val="90000"/>
              </a:lnSpc>
              <a:spcBef>
                <a:spcPct val="0"/>
              </a:spcBef>
              <a:buNone/>
              <a:defRPr sz="3600" kern="1200">
                <a:solidFill>
                  <a:srgbClr val="000000"/>
                </a:solidFill>
                <a:latin typeface="+mj-lt"/>
                <a:ea typeface="+mj-ea"/>
                <a:cs typeface="+mj-cs"/>
              </a:defRPr>
            </a:lvl1pPr>
          </a:lstStyle>
          <a:p>
            <a:r>
              <a:rPr lang="en-US" b="1"/>
              <a:t>Suggestions for the NSW Government</a:t>
            </a:r>
            <a:endParaRPr lang="en-AU" b="1">
              <a:highlight>
                <a:srgbClr val="FFFF00"/>
              </a:highlight>
            </a:endParaRPr>
          </a:p>
        </p:txBody>
      </p:sp>
      <p:graphicFrame>
        <p:nvGraphicFramePr>
          <p:cNvPr id="41" name="Table 40">
            <a:extLst>
              <a:ext uri="{FF2B5EF4-FFF2-40B4-BE49-F238E27FC236}">
                <a16:creationId xmlns:a16="http://schemas.microsoft.com/office/drawing/2014/main" id="{1B761F5C-E090-33BA-564B-B4E8555A5480}"/>
              </a:ext>
            </a:extLst>
          </p:cNvPr>
          <p:cNvGraphicFramePr>
            <a:graphicFrameLocks noGrp="1"/>
          </p:cNvGraphicFramePr>
          <p:nvPr>
            <p:extLst>
              <p:ext uri="{D42A27DB-BD31-4B8C-83A1-F6EECF244321}">
                <p14:modId xmlns:p14="http://schemas.microsoft.com/office/powerpoint/2010/main" val="3979657158"/>
              </p:ext>
            </p:extLst>
          </p:nvPr>
        </p:nvGraphicFramePr>
        <p:xfrm>
          <a:off x="3895870" y="1689396"/>
          <a:ext cx="4400260" cy="4308188"/>
        </p:xfrm>
        <a:graphic>
          <a:graphicData uri="http://schemas.openxmlformats.org/drawingml/2006/table">
            <a:tbl>
              <a:tblPr firstRow="1" bandRow="1">
                <a:tableStyleId>{69012ECD-51FC-41F1-AA8D-1B2483CD663E}</a:tableStyleId>
              </a:tblPr>
              <a:tblGrid>
                <a:gridCol w="900715">
                  <a:extLst>
                    <a:ext uri="{9D8B030D-6E8A-4147-A177-3AD203B41FA5}">
                      <a16:colId xmlns:a16="http://schemas.microsoft.com/office/drawing/2014/main" val="4225883345"/>
                    </a:ext>
                  </a:extLst>
                </a:gridCol>
                <a:gridCol w="806385">
                  <a:extLst>
                    <a:ext uri="{9D8B030D-6E8A-4147-A177-3AD203B41FA5}">
                      <a16:colId xmlns:a16="http://schemas.microsoft.com/office/drawing/2014/main" val="940847240"/>
                    </a:ext>
                  </a:extLst>
                </a:gridCol>
                <a:gridCol w="2693160">
                  <a:extLst>
                    <a:ext uri="{9D8B030D-6E8A-4147-A177-3AD203B41FA5}">
                      <a16:colId xmlns:a16="http://schemas.microsoft.com/office/drawing/2014/main" val="1508653950"/>
                    </a:ext>
                  </a:extLst>
                </a:gridCol>
              </a:tblGrid>
              <a:tr h="742028">
                <a:tc>
                  <a:txBody>
                    <a:bodyPr/>
                    <a:lstStyle/>
                    <a:p>
                      <a:pPr algn="ctr"/>
                      <a:r>
                        <a:rPr lang="en-US" sz="1200" b="1">
                          <a:solidFill>
                            <a:schemeClr val="tx1"/>
                          </a:solidFill>
                          <a:latin typeface="+mj-lt"/>
                        </a:rPr>
                        <a:t>Rank</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gridSpan="2">
                  <a:txBody>
                    <a:bodyPr/>
                    <a:lstStyle/>
                    <a:p>
                      <a:pPr algn="ctr"/>
                      <a:r>
                        <a:rPr lang="en-US" sz="1200" b="1">
                          <a:solidFill>
                            <a:schemeClr val="tx1"/>
                          </a:solidFill>
                          <a:latin typeface="+mj-lt"/>
                        </a:rPr>
                        <a:t>Illawarra </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schemeClr>
                    </a:solidFill>
                  </a:tcPr>
                </a:tc>
                <a:tc hMerge="1">
                  <a:txBody>
                    <a:bodyPr/>
                    <a:lstStyle/>
                    <a:p>
                      <a:endParaRPr lang="en-US"/>
                    </a:p>
                  </a:txBody>
                  <a:tcPr/>
                </a:tc>
                <a:extLst>
                  <a:ext uri="{0D108BD9-81ED-4DB2-BD59-A6C34878D82A}">
                    <a16:rowId xmlns:a16="http://schemas.microsoft.com/office/drawing/2014/main" val="3571172422"/>
                  </a:ext>
                </a:extLst>
              </a:tr>
              <a:tr h="1188720">
                <a:tc>
                  <a:txBody>
                    <a:bodyPr/>
                    <a:lstStyle/>
                    <a:p>
                      <a:pPr algn="ctr"/>
                      <a:r>
                        <a:rPr lang="en-US" sz="1200" b="1">
                          <a:solidFill>
                            <a:schemeClr val="tx1"/>
                          </a:solidFill>
                        </a:rPr>
                        <a:t>1</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000">
                        <a:solidFill>
                          <a:schemeClr val="accent1">
                            <a:lumMod val="75000"/>
                            <a:lumOff val="25000"/>
                          </a:schemeClr>
                        </a:solidFill>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tc>
                  <a:txBody>
                    <a:bodyPr/>
                    <a:lstStyle/>
                    <a:p>
                      <a:pPr algn="l"/>
                      <a:r>
                        <a:rPr lang="en-AU" sz="1200" b="1">
                          <a:solidFill>
                            <a:schemeClr val="tx1"/>
                          </a:solidFill>
                        </a:rPr>
                        <a:t>More opportunities for youth engagement and participation </a:t>
                      </a:r>
                      <a:r>
                        <a:rPr lang="en-AU" sz="1200" b="0">
                          <a:solidFill>
                            <a:schemeClr val="tx1"/>
                          </a:solidFill>
                        </a:rPr>
                        <a:t>(including community and volunteer initiatives)</a:t>
                      </a:r>
                      <a:endParaRPr lang="en-US" sz="1200" b="0">
                        <a:solidFill>
                          <a:schemeClr val="tx1"/>
                        </a:solidFill>
                      </a:endParaRPr>
                    </a:p>
                  </a:txBody>
                  <a:tcPr marL="108000" marR="720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extLst>
                  <a:ext uri="{0D108BD9-81ED-4DB2-BD59-A6C34878D82A}">
                    <a16:rowId xmlns:a16="http://schemas.microsoft.com/office/drawing/2014/main" val="2085728094"/>
                  </a:ext>
                </a:extLst>
              </a:tr>
              <a:tr h="1188720">
                <a:tc>
                  <a:txBody>
                    <a:bodyPr/>
                    <a:lstStyle/>
                    <a:p>
                      <a:pPr algn="ctr"/>
                      <a:r>
                        <a:rPr lang="en-US" sz="1200" b="1">
                          <a:solidFill>
                            <a:schemeClr val="tx1"/>
                          </a:solidFill>
                        </a:rPr>
                        <a:t>2</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000">
                        <a:solidFill>
                          <a:schemeClr val="accent1">
                            <a:lumMod val="75000"/>
                            <a:lumOff val="25000"/>
                          </a:schemeClr>
                        </a:solidFill>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AU" sz="1200" b="1"/>
                        <a:t>Youth-focused recreational activities, facilities and spaces</a:t>
                      </a:r>
                    </a:p>
                  </a:txBody>
                  <a:tcPr marL="108000" marR="720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extLst>
                  <a:ext uri="{0D108BD9-81ED-4DB2-BD59-A6C34878D82A}">
                    <a16:rowId xmlns:a16="http://schemas.microsoft.com/office/drawing/2014/main" val="1958476511"/>
                  </a:ext>
                </a:extLst>
              </a:tr>
              <a:tr h="1188720">
                <a:tc>
                  <a:txBody>
                    <a:bodyPr/>
                    <a:lstStyle/>
                    <a:p>
                      <a:pPr algn="ctr"/>
                      <a:r>
                        <a:rPr lang="en-US" sz="1200" b="1">
                          <a:solidFill>
                            <a:schemeClr val="tx1"/>
                          </a:solidFill>
                        </a:rPr>
                        <a:t>3</a:t>
                      </a: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000">
                        <a:solidFill>
                          <a:schemeClr val="accent1">
                            <a:lumMod val="75000"/>
                            <a:lumOff val="25000"/>
                          </a:schemeClr>
                        </a:solidFill>
                      </a:endParaRPr>
                    </a:p>
                  </a:txBody>
                  <a:tcPr marL="45720" marR="4572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tc>
                  <a:txBody>
                    <a:bodyPr/>
                    <a:lstStyle/>
                    <a:p>
                      <a:pPr algn="l"/>
                      <a:r>
                        <a:rPr lang="en-AU" sz="1200" b="1">
                          <a:solidFill>
                            <a:schemeClr val="tx1"/>
                          </a:solidFill>
                        </a:rPr>
                        <a:t>Holistic support for overall wellbeing </a:t>
                      </a:r>
                      <a:r>
                        <a:rPr lang="en-AU" sz="1200" b="0">
                          <a:solidFill>
                            <a:schemeClr val="tx1"/>
                          </a:solidFill>
                        </a:rPr>
                        <a:t>(including mental health support and resources, cost of living support, and employment support)</a:t>
                      </a:r>
                    </a:p>
                  </a:txBody>
                  <a:tcPr marL="108000" marR="720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60000"/>
                        <a:lumOff val="40000"/>
                        <a:alpha val="20000"/>
                      </a:schemeClr>
                    </a:solidFill>
                  </a:tcPr>
                </a:tc>
                <a:extLst>
                  <a:ext uri="{0D108BD9-81ED-4DB2-BD59-A6C34878D82A}">
                    <a16:rowId xmlns:a16="http://schemas.microsoft.com/office/drawing/2014/main" val="3139633098"/>
                  </a:ext>
                </a:extLst>
              </a:tr>
            </a:tbl>
          </a:graphicData>
        </a:graphic>
      </p:graphicFrame>
      <p:pic>
        <p:nvPicPr>
          <p:cNvPr id="42" name="Graphic 41" descr="Open hand outline">
            <a:extLst>
              <a:ext uri="{FF2B5EF4-FFF2-40B4-BE49-F238E27FC236}">
                <a16:creationId xmlns:a16="http://schemas.microsoft.com/office/drawing/2014/main" id="{B788A14F-DB96-8AD6-DB95-A89D502970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92328" y="5062389"/>
            <a:ext cx="618565" cy="618565"/>
          </a:xfrm>
          <a:prstGeom prst="rect">
            <a:avLst/>
          </a:prstGeom>
        </p:spPr>
      </p:pic>
      <p:pic>
        <p:nvPicPr>
          <p:cNvPr id="45" name="Graphic 44" descr="Connections outline">
            <a:extLst>
              <a:ext uri="{FF2B5EF4-FFF2-40B4-BE49-F238E27FC236}">
                <a16:creationId xmlns:a16="http://schemas.microsoft.com/office/drawing/2014/main" id="{BA9E1877-F8BA-63C0-DDEF-FC0051D553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92328" y="2696588"/>
            <a:ext cx="622165" cy="622165"/>
          </a:xfrm>
          <a:prstGeom prst="rect">
            <a:avLst/>
          </a:prstGeom>
        </p:spPr>
      </p:pic>
      <p:pic>
        <p:nvPicPr>
          <p:cNvPr id="51" name="Graphic 50" descr="Universal access outline">
            <a:extLst>
              <a:ext uri="{FF2B5EF4-FFF2-40B4-BE49-F238E27FC236}">
                <a16:creationId xmlns:a16="http://schemas.microsoft.com/office/drawing/2014/main" id="{561D21EF-F10B-02E6-879A-ED663AB2EE1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95928" y="3915360"/>
            <a:ext cx="618565" cy="618565"/>
          </a:xfrm>
          <a:prstGeom prst="rect">
            <a:avLst/>
          </a:prstGeom>
        </p:spPr>
      </p:pic>
      <p:sp>
        <p:nvSpPr>
          <p:cNvPr id="3" name="TextBox 2">
            <a:extLst>
              <a:ext uri="{FF2B5EF4-FFF2-40B4-BE49-F238E27FC236}">
                <a16:creationId xmlns:a16="http://schemas.microsoft.com/office/drawing/2014/main" id="{4AE23E62-51B8-8DAA-D220-63F3C7D7275C}"/>
              </a:ext>
            </a:extLst>
          </p:cNvPr>
          <p:cNvSpPr txBox="1"/>
          <p:nvPr/>
        </p:nvSpPr>
        <p:spPr>
          <a:xfrm flipH="1">
            <a:off x="371812" y="6355411"/>
            <a:ext cx="10757123" cy="765825"/>
          </a:xfrm>
          <a:prstGeom prst="rect">
            <a:avLst/>
          </a:prstGeom>
          <a:noFill/>
        </p:spPr>
        <p:txBody>
          <a:bodyPr wrap="none" lIns="0" tIns="0" rIns="0" bIns="0" rtlCol="0" anchor="t">
            <a:noAutofit/>
          </a:bodyPr>
          <a:lstStyle/>
          <a:p>
            <a:r>
              <a:rPr lang="en-AU" sz="1000"/>
              <a:t>Youth Week Polling (2026). NSW Office for Youth.</a:t>
            </a:r>
            <a:endParaRPr lang="en-US"/>
          </a:p>
        </p:txBody>
      </p:sp>
    </p:spTree>
    <p:extLst>
      <p:ext uri="{BB962C8B-B14F-4D97-AF65-F5344CB8AC3E}">
        <p14:creationId xmlns:p14="http://schemas.microsoft.com/office/powerpoint/2010/main" val="4232760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44784-AD8B-6749-B866-F3565EB0B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F637C5-41C9-D082-7F3D-494D7BF13703}"/>
              </a:ext>
            </a:extLst>
          </p:cNvPr>
          <p:cNvSpPr>
            <a:spLocks noGrp="1"/>
          </p:cNvSpPr>
          <p:nvPr>
            <p:ph type="ctrTitle"/>
          </p:nvPr>
        </p:nvSpPr>
        <p:spPr/>
        <p:txBody>
          <a:bodyPr/>
          <a:lstStyle/>
          <a:p>
            <a:r>
              <a:rPr lang="en-US">
                <a:latin typeface="Public Sans ExtraBold" pitchFamily="2" charset="0"/>
              </a:rPr>
              <a:t>“Space to speak”</a:t>
            </a:r>
          </a:p>
        </p:txBody>
      </p:sp>
      <p:sp>
        <p:nvSpPr>
          <p:cNvPr id="5" name="Text Placeholder 4">
            <a:extLst>
              <a:ext uri="{FF2B5EF4-FFF2-40B4-BE49-F238E27FC236}">
                <a16:creationId xmlns:a16="http://schemas.microsoft.com/office/drawing/2014/main" id="{BF10CDB4-D470-327B-A812-7323477EE978}"/>
              </a:ext>
              <a:ext uri="{C183D7F6-B498-43B3-948B-1728B52AA6E4}">
                <adec:decorative xmlns:adec="http://schemas.microsoft.com/office/drawing/2017/decorative" val="1"/>
              </a:ext>
            </a:extLst>
          </p:cNvPr>
          <p:cNvSpPr>
            <a:spLocks noGrp="1"/>
          </p:cNvSpPr>
          <p:nvPr>
            <p:ph type="body" sz="quarter" idx="11"/>
          </p:nvPr>
        </p:nvSpPr>
        <p:spPr/>
        <p:txBody>
          <a:bodyPr/>
          <a:lstStyle/>
          <a:p>
            <a:r>
              <a:rPr lang="en-AU"/>
              <a:t>2</a:t>
            </a:r>
            <a:endParaRPr lang="en-AU">
              <a:solidFill>
                <a:srgbClr val="000000"/>
              </a:solidFill>
            </a:endParaRPr>
          </a:p>
        </p:txBody>
      </p:sp>
      <p:sp>
        <p:nvSpPr>
          <p:cNvPr id="8" name="TextBox 7">
            <a:extLst>
              <a:ext uri="{FF2B5EF4-FFF2-40B4-BE49-F238E27FC236}">
                <a16:creationId xmlns:a16="http://schemas.microsoft.com/office/drawing/2014/main" id="{22935FB1-7FC2-DB66-CA33-92EC97D5F17A}"/>
              </a:ext>
            </a:extLst>
          </p:cNvPr>
          <p:cNvSpPr txBox="1"/>
          <p:nvPr/>
        </p:nvSpPr>
        <p:spPr>
          <a:xfrm>
            <a:off x="540000" y="4703671"/>
            <a:ext cx="7441658" cy="646331"/>
          </a:xfrm>
          <a:prstGeom prst="rect">
            <a:avLst/>
          </a:prstGeom>
          <a:noFill/>
        </p:spPr>
        <p:txBody>
          <a:bodyPr wrap="square">
            <a:spAutoFit/>
          </a:bodyPr>
          <a:lstStyle/>
          <a:p>
            <a:pPr lvl="0" defTabSz="609585">
              <a:spcAft>
                <a:spcPts val="0"/>
              </a:spcAft>
              <a:defRPr/>
            </a:pPr>
            <a:r>
              <a:rPr lang="en-AU" sz="1800">
                <a:latin typeface="Public Sans SemiBold"/>
              </a:rPr>
              <a:t>What we heard during consultation to inform the </a:t>
            </a:r>
          </a:p>
          <a:p>
            <a:pPr lvl="0" defTabSz="609585">
              <a:spcAft>
                <a:spcPts val="0"/>
              </a:spcAft>
              <a:defRPr/>
            </a:pPr>
            <a:r>
              <a:rPr lang="en-AU" sz="1800" i="1">
                <a:latin typeface="Public Sans SemiBold"/>
              </a:rPr>
              <a:t>NSW Strategic Plan for Children and Young People 2027-2030</a:t>
            </a:r>
          </a:p>
        </p:txBody>
      </p:sp>
      <p:sp>
        <p:nvSpPr>
          <p:cNvPr id="4" name="Title 1">
            <a:extLst>
              <a:ext uri="{FF2B5EF4-FFF2-40B4-BE49-F238E27FC236}">
                <a16:creationId xmlns:a16="http://schemas.microsoft.com/office/drawing/2014/main" id="{8490FA2B-B463-5A55-F5E1-302D7950E4B9}"/>
              </a:ext>
            </a:extLst>
          </p:cNvPr>
          <p:cNvSpPr txBox="1">
            <a:spLocks/>
          </p:cNvSpPr>
          <p:nvPr/>
        </p:nvSpPr>
        <p:spPr>
          <a:xfrm>
            <a:off x="538903" y="5506490"/>
            <a:ext cx="5817064" cy="847134"/>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AU" sz="1800" b="1" u="sng">
                <a:solidFill>
                  <a:srgbClr val="FF0000"/>
                </a:solidFill>
              </a:rPr>
              <a:t>EMBARGOED 17 SEPTEMBER 2026</a:t>
            </a:r>
            <a:endParaRPr lang="en-US"/>
          </a:p>
        </p:txBody>
      </p:sp>
    </p:spTree>
    <p:extLst>
      <p:ext uri="{BB962C8B-B14F-4D97-AF65-F5344CB8AC3E}">
        <p14:creationId xmlns:p14="http://schemas.microsoft.com/office/powerpoint/2010/main" val="300537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2D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2382-6546-9E22-2A2B-2A08F16B0CC4}"/>
              </a:ext>
            </a:extLst>
          </p:cNvPr>
          <p:cNvSpPr>
            <a:spLocks noGrp="1"/>
          </p:cNvSpPr>
          <p:nvPr>
            <p:ph type="title"/>
          </p:nvPr>
        </p:nvSpPr>
        <p:spPr/>
        <p:txBody>
          <a:bodyPr/>
          <a:lstStyle/>
          <a:p>
            <a:r>
              <a:rPr lang="en-AU" sz="3200">
                <a:latin typeface="Public Sans ExtraBold" pitchFamily="2" charset="0"/>
              </a:rPr>
              <a:t>Who did we hear from and how?</a:t>
            </a:r>
          </a:p>
        </p:txBody>
      </p:sp>
      <p:sp>
        <p:nvSpPr>
          <p:cNvPr id="4" name="Slide Number Placeholder 3">
            <a:extLst>
              <a:ext uri="{FF2B5EF4-FFF2-40B4-BE49-F238E27FC236}">
                <a16:creationId xmlns:a16="http://schemas.microsoft.com/office/drawing/2014/main" id="{F1DC722B-632E-3BFD-CDB6-2C3B6D352ED4}"/>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000000"/>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3" name="Text Placeholder 2">
            <a:extLst>
              <a:ext uri="{FF2B5EF4-FFF2-40B4-BE49-F238E27FC236}">
                <a16:creationId xmlns:a16="http://schemas.microsoft.com/office/drawing/2014/main" id="{FBDA3496-30D6-A340-8DE2-A4030D28982E}"/>
              </a:ext>
            </a:extLst>
          </p:cNvPr>
          <p:cNvSpPr>
            <a:spLocks noGrp="1"/>
          </p:cNvSpPr>
          <p:nvPr>
            <p:ph type="body" sz="quarter" idx="13"/>
          </p:nvPr>
        </p:nvSpPr>
        <p:spPr>
          <a:xfrm>
            <a:off x="3248563" y="2689608"/>
            <a:ext cx="8943437" cy="4386696"/>
          </a:xfrm>
        </p:spPr>
        <p:txBody>
          <a:bodyPr/>
          <a:lstStyle/>
          <a:p>
            <a:r>
              <a:rPr lang="en-AU" sz="2000"/>
              <a:t>This includes:</a:t>
            </a:r>
          </a:p>
          <a:p>
            <a:pPr marL="571500" indent="-571500">
              <a:buFont typeface="Arial" panose="020B0604020202020204" pitchFamily="34" charset="0"/>
              <a:buChar char="•"/>
            </a:pPr>
            <a:r>
              <a:rPr lang="en-AU" sz="2000">
                <a:latin typeface="Public Sans ExtraBold" pitchFamily="2" charset="0"/>
              </a:rPr>
              <a:t>4,500</a:t>
            </a:r>
            <a:r>
              <a:rPr lang="en-AU" sz="2000"/>
              <a:t> x children and young people during workshops, focus groups and engagement events</a:t>
            </a:r>
          </a:p>
          <a:p>
            <a:pPr marL="571500" indent="-571500">
              <a:buFont typeface="Arial" panose="020B0604020202020204" pitchFamily="34" charset="0"/>
              <a:buChar char="•"/>
            </a:pPr>
            <a:r>
              <a:rPr lang="en-AU" sz="2000">
                <a:latin typeface="Public Sans ExtraBold" pitchFamily="2" charset="0"/>
              </a:rPr>
              <a:t>820</a:t>
            </a:r>
            <a:r>
              <a:rPr lang="en-AU" sz="2000"/>
              <a:t> x survey responses from children and young people (14-24 years)</a:t>
            </a:r>
          </a:p>
          <a:p>
            <a:pPr marL="571500" indent="-571500">
              <a:buFont typeface="Arial" panose="020B0604020202020204" pitchFamily="34" charset="0"/>
              <a:buChar char="•"/>
            </a:pPr>
            <a:r>
              <a:rPr lang="en-AU" sz="2000">
                <a:latin typeface="Public Sans ExtraBold" pitchFamily="2" charset="0"/>
              </a:rPr>
              <a:t>40</a:t>
            </a:r>
            <a:r>
              <a:rPr lang="en-AU" sz="2000"/>
              <a:t> x interviews with NSW Government agencies</a:t>
            </a:r>
          </a:p>
          <a:p>
            <a:pPr marL="571500" indent="-571500">
              <a:buFont typeface="Arial" panose="020B0604020202020204" pitchFamily="34" charset="0"/>
              <a:buChar char="•"/>
            </a:pPr>
            <a:r>
              <a:rPr lang="en-AU" sz="2000">
                <a:latin typeface="Public Sans ExtraBold" pitchFamily="2" charset="0"/>
              </a:rPr>
              <a:t>11</a:t>
            </a:r>
            <a:r>
              <a:rPr lang="en-AU" sz="2000"/>
              <a:t> x meetings with peak bodies</a:t>
            </a:r>
          </a:p>
          <a:p>
            <a:pPr marL="571500" indent="-571500">
              <a:buFont typeface="Arial" panose="020B0604020202020204" pitchFamily="34" charset="0"/>
              <a:buChar char="•"/>
            </a:pPr>
            <a:r>
              <a:rPr lang="en-AU" sz="2000">
                <a:latin typeface="Public Sans ExtraBold" pitchFamily="2" charset="0"/>
              </a:rPr>
              <a:t>39</a:t>
            </a:r>
            <a:r>
              <a:rPr lang="en-AU" sz="2000"/>
              <a:t> x submissions from organisations and individuals</a:t>
            </a:r>
          </a:p>
          <a:p>
            <a:pPr marL="571500" indent="-571500">
              <a:buFont typeface="Arial" panose="020B0604020202020204" pitchFamily="34" charset="0"/>
              <a:buChar char="•"/>
            </a:pPr>
            <a:r>
              <a:rPr lang="en-AU" sz="2000">
                <a:latin typeface="Public Sans ExtraBold" pitchFamily="2" charset="0"/>
              </a:rPr>
              <a:t>40</a:t>
            </a:r>
            <a:r>
              <a:rPr lang="en-AU" sz="2000"/>
              <a:t> x councils during workshops online and IRL</a:t>
            </a:r>
          </a:p>
          <a:p>
            <a:pPr marL="571500" indent="-571500">
              <a:buFont typeface="Arial" panose="020B0604020202020204" pitchFamily="34" charset="0"/>
              <a:buChar char="•"/>
            </a:pPr>
            <a:r>
              <a:rPr lang="en-AU" sz="2000">
                <a:latin typeface="Public Sans ExtraBold" pitchFamily="2" charset="0"/>
              </a:rPr>
              <a:t>207</a:t>
            </a:r>
            <a:r>
              <a:rPr lang="en-AU" sz="2000"/>
              <a:t> x survey responses from sector workers, parents and carers</a:t>
            </a:r>
          </a:p>
          <a:p>
            <a:pPr marL="571500" indent="-571500">
              <a:buFont typeface="Arial" panose="020B0604020202020204" pitchFamily="34" charset="0"/>
              <a:buChar char="•"/>
            </a:pPr>
            <a:endParaRPr lang="en-AU"/>
          </a:p>
          <a:p>
            <a:pPr marL="571500" indent="-571500">
              <a:buFont typeface="Arial" panose="020B0604020202020204" pitchFamily="34" charset="0"/>
              <a:buChar char="•"/>
            </a:pPr>
            <a:endParaRPr lang="en-AU"/>
          </a:p>
        </p:txBody>
      </p:sp>
      <p:grpSp>
        <p:nvGrpSpPr>
          <p:cNvPr id="9" name="Group 8">
            <a:extLst>
              <a:ext uri="{FF2B5EF4-FFF2-40B4-BE49-F238E27FC236}">
                <a16:creationId xmlns:a16="http://schemas.microsoft.com/office/drawing/2014/main" id="{19A9DB2C-6DD4-19E2-749F-5286F1AE2676}"/>
              </a:ext>
            </a:extLst>
          </p:cNvPr>
          <p:cNvGrpSpPr/>
          <p:nvPr/>
        </p:nvGrpSpPr>
        <p:grpSpPr>
          <a:xfrm flipH="1">
            <a:off x="3481542" y="327914"/>
            <a:ext cx="3881783" cy="1975664"/>
            <a:chOff x="5607" y="695958"/>
            <a:chExt cx="1738296" cy="1336315"/>
          </a:xfrm>
          <a:solidFill>
            <a:schemeClr val="bg1"/>
          </a:solidFill>
        </p:grpSpPr>
        <p:sp>
          <p:nvSpPr>
            <p:cNvPr id="10" name="Rectangle: Rounded Corners 9">
              <a:extLst>
                <a:ext uri="{FF2B5EF4-FFF2-40B4-BE49-F238E27FC236}">
                  <a16:creationId xmlns:a16="http://schemas.microsoft.com/office/drawing/2014/main" id="{5F158585-12B3-C66B-ABB6-C1E085C3ED39}"/>
                </a:ext>
              </a:extLst>
            </p:cNvPr>
            <p:cNvSpPr/>
            <p:nvPr/>
          </p:nvSpPr>
          <p:spPr>
            <a:xfrm>
              <a:off x="5607" y="695958"/>
              <a:ext cx="1738296" cy="1336315"/>
            </a:xfrm>
            <a:prstGeom prst="wedgeRoundRectCallout">
              <a:avLst/>
            </a:prstGeom>
            <a:grpFill/>
            <a:ln w="34925" cap="flat" cmpd="sng" algn="ctr">
              <a:solidFill>
                <a:srgbClr val="000000"/>
              </a:solidFill>
              <a:prstDash val="solid"/>
              <a:miter lim="800000"/>
            </a:ln>
            <a:effectLst>
              <a:outerShdw dist="50800" dir="2700000" algn="tl" rotWithShape="0">
                <a:prstClr val="black"/>
              </a:outerShdw>
            </a:effectLst>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11" name="Rectangle: Rounded Corners 4">
              <a:extLst>
                <a:ext uri="{FF2B5EF4-FFF2-40B4-BE49-F238E27FC236}">
                  <a16:creationId xmlns:a16="http://schemas.microsoft.com/office/drawing/2014/main" id="{1F0D90BA-988D-20BD-C479-7DA2C98F81F7}"/>
                </a:ext>
              </a:extLst>
            </p:cNvPr>
            <p:cNvSpPr txBox="1"/>
            <p:nvPr/>
          </p:nvSpPr>
          <p:spPr>
            <a:xfrm>
              <a:off x="117186" y="816592"/>
              <a:ext cx="1526109" cy="1091296"/>
            </a:xfrm>
            <a:prstGeom prst="wedgeRoundRectCallout">
              <a:avLst/>
            </a:prstGeom>
            <a:grpFill/>
            <a:ln>
              <a:noFill/>
            </a:ln>
            <a:effectLst/>
          </p:spPr>
          <p:txBody>
            <a:bodyPr spcFirstLastPara="0" vert="horz" wrap="square" lIns="68580" tIns="68580" rIns="68580" bIns="68580" numCol="1" spcCol="1270" anchor="ctr" anchorCtr="0">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4800" b="1" i="0" u="none" strike="noStrike" kern="1200" cap="none" spc="0" normalizeH="0" baseline="0" noProof="0">
                  <a:ln>
                    <a:noFill/>
                  </a:ln>
                  <a:solidFill>
                    <a:srgbClr val="8155F1"/>
                  </a:solidFill>
                  <a:effectLst/>
                  <a:uLnTx/>
                  <a:uFillTx/>
                  <a:latin typeface="Public Sans ExtraBold"/>
                  <a:ea typeface="+mn-ea"/>
                  <a:cs typeface="+mn-cs"/>
                </a:rPr>
                <a:t>5,200</a:t>
              </a:r>
              <a:endParaRPr kumimoji="0" lang="en-AU" sz="4800" b="0" i="0" u="none" strike="noStrike" kern="1200" cap="none" spc="0" normalizeH="0" baseline="0" noProof="0">
                <a:ln>
                  <a:noFill/>
                </a:ln>
                <a:solidFill>
                  <a:srgbClr val="8155F1"/>
                </a:solidFill>
                <a:effectLst/>
                <a:uLnTx/>
                <a:uFillTx/>
                <a:latin typeface="Public Sans ExtraBold" pitchFamily="2" charset="0"/>
                <a:ea typeface="+mn-ea"/>
                <a:cs typeface="+mn-cs"/>
              </a:endParaRP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2000" b="0" i="0" u="none" strike="noStrike" kern="1200" cap="none" spc="0" normalizeH="0" baseline="0" noProof="0">
                  <a:ln>
                    <a:noFill/>
                  </a:ln>
                  <a:solidFill>
                    <a:srgbClr val="000000"/>
                  </a:solidFill>
                  <a:effectLst/>
                  <a:uLnTx/>
                  <a:uFillTx/>
                  <a:latin typeface="Public Sans Light"/>
                  <a:ea typeface="+mn-ea"/>
                  <a:cs typeface="+mn-cs"/>
                </a:rPr>
                <a:t>children and young across NSW</a:t>
              </a:r>
            </a:p>
          </p:txBody>
        </p:sp>
      </p:grpSp>
      <p:grpSp>
        <p:nvGrpSpPr>
          <p:cNvPr id="12" name="Group 11">
            <a:extLst>
              <a:ext uri="{FF2B5EF4-FFF2-40B4-BE49-F238E27FC236}">
                <a16:creationId xmlns:a16="http://schemas.microsoft.com/office/drawing/2014/main" id="{01A31D79-0C97-1963-7876-5EBA59D931DB}"/>
              </a:ext>
            </a:extLst>
          </p:cNvPr>
          <p:cNvGrpSpPr/>
          <p:nvPr/>
        </p:nvGrpSpPr>
        <p:grpSpPr>
          <a:xfrm>
            <a:off x="7684575" y="770021"/>
            <a:ext cx="3881783" cy="1716506"/>
            <a:chOff x="5607" y="695958"/>
            <a:chExt cx="1738296" cy="1336315"/>
          </a:xfrm>
          <a:solidFill>
            <a:schemeClr val="bg1"/>
          </a:solidFill>
        </p:grpSpPr>
        <p:sp>
          <p:nvSpPr>
            <p:cNvPr id="13" name="Rectangle: Rounded Corners 12">
              <a:extLst>
                <a:ext uri="{FF2B5EF4-FFF2-40B4-BE49-F238E27FC236}">
                  <a16:creationId xmlns:a16="http://schemas.microsoft.com/office/drawing/2014/main" id="{3527CC41-713F-36F0-BAD7-1E8183547449}"/>
                </a:ext>
              </a:extLst>
            </p:cNvPr>
            <p:cNvSpPr/>
            <p:nvPr/>
          </p:nvSpPr>
          <p:spPr>
            <a:xfrm>
              <a:off x="5607" y="695958"/>
              <a:ext cx="1738296" cy="1336315"/>
            </a:xfrm>
            <a:prstGeom prst="wedgeRoundRectCallout">
              <a:avLst/>
            </a:prstGeom>
            <a:grpFill/>
            <a:ln w="34925" cap="flat" cmpd="sng" algn="ctr">
              <a:solidFill>
                <a:srgbClr val="000000"/>
              </a:solidFill>
              <a:prstDash val="solid"/>
              <a:miter lim="800000"/>
            </a:ln>
            <a:effectLst>
              <a:outerShdw dist="50800" dir="2700000" algn="tl" rotWithShape="0">
                <a:prstClr val="black"/>
              </a:outerShdw>
            </a:effectLst>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14" name="Rectangle: Rounded Corners 4">
              <a:extLst>
                <a:ext uri="{FF2B5EF4-FFF2-40B4-BE49-F238E27FC236}">
                  <a16:creationId xmlns:a16="http://schemas.microsoft.com/office/drawing/2014/main" id="{09CB5AB7-1143-C990-2320-8E111B054FFA}"/>
                </a:ext>
              </a:extLst>
            </p:cNvPr>
            <p:cNvSpPr txBox="1"/>
            <p:nvPr/>
          </p:nvSpPr>
          <p:spPr>
            <a:xfrm>
              <a:off x="117186" y="816592"/>
              <a:ext cx="1526109" cy="1091296"/>
            </a:xfrm>
            <a:prstGeom prst="wedgeRoundRectCallout">
              <a:avLst/>
            </a:prstGeom>
            <a:grpFill/>
            <a:ln>
              <a:noFill/>
            </a:ln>
            <a:effectLst/>
          </p:spPr>
          <p:txBody>
            <a:bodyPr spcFirstLastPara="0" vert="horz" wrap="square" lIns="68580" tIns="68580" rIns="68580" bIns="68580" numCol="1" spcCol="1270" anchor="ctr" anchorCtr="0">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4800" b="1" i="0" u="none" strike="noStrike" kern="1200" cap="none" spc="0" normalizeH="0" baseline="0" noProof="0">
                  <a:ln>
                    <a:noFill/>
                  </a:ln>
                  <a:solidFill>
                    <a:srgbClr val="8155F1"/>
                  </a:solidFill>
                  <a:effectLst/>
                  <a:uLnTx/>
                  <a:uFillTx/>
                  <a:latin typeface="Public Sans ExtraBold"/>
                  <a:ea typeface="+mn-ea"/>
                  <a:cs typeface="+mn-cs"/>
                </a:rPr>
                <a:t>550</a:t>
              </a:r>
              <a:endParaRPr kumimoji="0" lang="en-AU" sz="4800" b="0" i="0" u="none" strike="noStrike" kern="1200" cap="none" spc="0" normalizeH="0" baseline="0" noProof="0">
                <a:ln>
                  <a:noFill/>
                </a:ln>
                <a:solidFill>
                  <a:srgbClr val="8155F1"/>
                </a:solidFill>
                <a:effectLst/>
                <a:uLnTx/>
                <a:uFillTx/>
                <a:latin typeface="Public Sans ExtraBold" pitchFamily="2" charset="0"/>
                <a:ea typeface="+mn-ea"/>
                <a:cs typeface="+mn-cs"/>
              </a:endParaRP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2000" b="0" i="0" u="none" strike="noStrike" kern="1200" cap="none" spc="0" normalizeH="0" baseline="0" noProof="0">
                  <a:ln>
                    <a:noFill/>
                  </a:ln>
                  <a:solidFill>
                    <a:srgbClr val="000000"/>
                  </a:solidFill>
                  <a:effectLst/>
                  <a:uLnTx/>
                  <a:uFillTx/>
                  <a:latin typeface="Public Sans Light"/>
                  <a:ea typeface="+mn-ea"/>
                  <a:cs typeface="+mn-cs"/>
                </a:rPr>
                <a:t>other stakeholders</a:t>
              </a:r>
            </a:p>
          </p:txBody>
        </p:sp>
      </p:grpSp>
      <p:sp>
        <p:nvSpPr>
          <p:cNvPr id="6" name="Title 1">
            <a:extLst>
              <a:ext uri="{FF2B5EF4-FFF2-40B4-BE49-F238E27FC236}">
                <a16:creationId xmlns:a16="http://schemas.microsoft.com/office/drawing/2014/main" id="{25E0108A-E7CB-5065-ED5C-32C0D6B2D46A}"/>
              </a:ext>
            </a:extLst>
          </p:cNvPr>
          <p:cNvSpPr txBox="1">
            <a:spLocks/>
          </p:cNvSpPr>
          <p:nvPr/>
        </p:nvSpPr>
        <p:spPr>
          <a:xfrm>
            <a:off x="-1289897" y="59213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a:t>
            </a:r>
            <a:endParaRPr lang="en-US"/>
          </a:p>
          <a:p>
            <a:pPr algn="ctr"/>
            <a:r>
              <a:rPr lang="en-AU" sz="1800">
                <a:solidFill>
                  <a:srgbClr val="FF0000"/>
                </a:solidFill>
              </a:rPr>
              <a:t>17 SEPTEMBER 2026</a:t>
            </a:r>
            <a:endParaRPr lang="en-AU"/>
          </a:p>
        </p:txBody>
      </p:sp>
    </p:spTree>
    <p:extLst>
      <p:ext uri="{BB962C8B-B14F-4D97-AF65-F5344CB8AC3E}">
        <p14:creationId xmlns:p14="http://schemas.microsoft.com/office/powerpoint/2010/main" val="3459475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29D3ADA-283C-FA25-596C-965A70D1632C}"/>
              </a:ext>
            </a:extLst>
          </p:cNvPr>
          <p:cNvSpPr/>
          <p:nvPr/>
        </p:nvSpPr>
        <p:spPr>
          <a:xfrm>
            <a:off x="0" y="1"/>
            <a:ext cx="12512842" cy="6858000"/>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lIns="0" tIns="0" rIns="0" bIns="0"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3" name="Slide Number Placeholder 2">
            <a:extLst>
              <a:ext uri="{FF2B5EF4-FFF2-40B4-BE49-F238E27FC236}">
                <a16:creationId xmlns:a16="http://schemas.microsoft.com/office/drawing/2014/main" id="{5B600AE3-DE9D-2DEF-4F8D-F80FD1A35978}"/>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000000"/>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200" b="0" i="0" u="none" strike="noStrike" kern="1200" cap="none" spc="0" normalizeH="0" baseline="0" noProof="0">
              <a:ln>
                <a:noFill/>
              </a:ln>
              <a:solidFill>
                <a:srgbClr val="000000"/>
              </a:solidFill>
              <a:effectLst/>
              <a:uLnTx/>
              <a:uFillTx/>
              <a:latin typeface="Public Sans Light"/>
              <a:ea typeface="+mn-ea"/>
              <a:cs typeface="+mn-cs"/>
            </a:endParaRPr>
          </a:p>
        </p:txBody>
      </p:sp>
      <p:pic>
        <p:nvPicPr>
          <p:cNvPr id="5" name="Picture 4">
            <a:extLst>
              <a:ext uri="{FF2B5EF4-FFF2-40B4-BE49-F238E27FC236}">
                <a16:creationId xmlns:a16="http://schemas.microsoft.com/office/drawing/2014/main" id="{1C78B7E1-6584-10AA-3547-9195EED401C0}"/>
              </a:ext>
            </a:extLst>
          </p:cNvPr>
          <p:cNvPicPr>
            <a:picLocks noChangeAspect="1"/>
          </p:cNvPicPr>
          <p:nvPr/>
        </p:nvPicPr>
        <p:blipFill>
          <a:blip r:embed="rId3">
            <a:extLst>
              <a:ext uri="{28A0092B-C50C-407E-A947-70E740481C1C}">
                <a14:useLocalDpi xmlns:a14="http://schemas.microsoft.com/office/drawing/2010/main" val="0"/>
              </a:ext>
            </a:extLst>
          </a:blip>
          <a:srcRect b="30502"/>
          <a:stretch>
            <a:fillRect/>
          </a:stretch>
        </p:blipFill>
        <p:spPr>
          <a:xfrm>
            <a:off x="360000" y="1095909"/>
            <a:ext cx="8005011" cy="5429881"/>
          </a:xfrm>
          <a:prstGeom prst="rect">
            <a:avLst/>
          </a:prstGeom>
        </p:spPr>
      </p:pic>
      <p:pic>
        <p:nvPicPr>
          <p:cNvPr id="11" name="Picture 10">
            <a:extLst>
              <a:ext uri="{FF2B5EF4-FFF2-40B4-BE49-F238E27FC236}">
                <a16:creationId xmlns:a16="http://schemas.microsoft.com/office/drawing/2014/main" id="{0740347A-3A12-4DCB-C93C-D8779A222CEB}"/>
              </a:ext>
            </a:extLst>
          </p:cNvPr>
          <p:cNvPicPr>
            <a:picLocks noChangeAspect="1"/>
          </p:cNvPicPr>
          <p:nvPr/>
        </p:nvPicPr>
        <p:blipFill>
          <a:blip r:embed="rId3">
            <a:extLst>
              <a:ext uri="{28A0092B-C50C-407E-A947-70E740481C1C}">
                <a14:useLocalDpi xmlns:a14="http://schemas.microsoft.com/office/drawing/2010/main" val="0"/>
              </a:ext>
            </a:extLst>
          </a:blip>
          <a:srcRect t="89862" r="48169" b="2048"/>
          <a:stretch>
            <a:fillRect/>
          </a:stretch>
        </p:blipFill>
        <p:spPr>
          <a:xfrm>
            <a:off x="166233" y="5999748"/>
            <a:ext cx="4149093" cy="632084"/>
          </a:xfrm>
          <a:prstGeom prst="rect">
            <a:avLst/>
          </a:prstGeom>
        </p:spPr>
      </p:pic>
      <p:pic>
        <p:nvPicPr>
          <p:cNvPr id="13" name="Picture 12">
            <a:extLst>
              <a:ext uri="{FF2B5EF4-FFF2-40B4-BE49-F238E27FC236}">
                <a16:creationId xmlns:a16="http://schemas.microsoft.com/office/drawing/2014/main" id="{79BC5B33-CCFE-0F5C-384D-33D1D26B81A1}"/>
              </a:ext>
            </a:extLst>
          </p:cNvPr>
          <p:cNvPicPr>
            <a:picLocks noChangeAspect="1"/>
          </p:cNvPicPr>
          <p:nvPr/>
        </p:nvPicPr>
        <p:blipFill>
          <a:blip r:embed="rId3">
            <a:extLst>
              <a:ext uri="{28A0092B-C50C-407E-A947-70E740481C1C}">
                <a14:useLocalDpi xmlns:a14="http://schemas.microsoft.com/office/drawing/2010/main" val="0"/>
              </a:ext>
            </a:extLst>
          </a:blip>
          <a:srcRect l="73208" t="69410" r="4986" b="13043"/>
          <a:stretch>
            <a:fillRect/>
          </a:stretch>
        </p:blipFill>
        <p:spPr>
          <a:xfrm>
            <a:off x="8033872" y="5080899"/>
            <a:ext cx="1745589" cy="1370933"/>
          </a:xfrm>
          <a:prstGeom prst="rect">
            <a:avLst/>
          </a:prstGeom>
        </p:spPr>
      </p:pic>
      <p:pic>
        <p:nvPicPr>
          <p:cNvPr id="17" name="Picture 16">
            <a:extLst>
              <a:ext uri="{FF2B5EF4-FFF2-40B4-BE49-F238E27FC236}">
                <a16:creationId xmlns:a16="http://schemas.microsoft.com/office/drawing/2014/main" id="{9641EA18-3CA5-6AE9-9CAD-9F1CDAFD5CFC}"/>
              </a:ext>
            </a:extLst>
          </p:cNvPr>
          <p:cNvPicPr>
            <a:picLocks noChangeAspect="1"/>
          </p:cNvPicPr>
          <p:nvPr/>
        </p:nvPicPr>
        <p:blipFill>
          <a:blip r:embed="rId3">
            <a:extLst>
              <a:ext uri="{28A0092B-C50C-407E-A947-70E740481C1C}">
                <a14:useLocalDpi xmlns:a14="http://schemas.microsoft.com/office/drawing/2010/main" val="0"/>
              </a:ext>
            </a:extLst>
          </a:blip>
          <a:srcRect l="76860" t="87241" r="4382" b="-1893"/>
          <a:stretch>
            <a:fillRect/>
          </a:stretch>
        </p:blipFill>
        <p:spPr>
          <a:xfrm>
            <a:off x="9954957" y="5052798"/>
            <a:ext cx="1501611" cy="1144763"/>
          </a:xfrm>
          <a:prstGeom prst="rect">
            <a:avLst/>
          </a:prstGeom>
        </p:spPr>
      </p:pic>
      <p:sp>
        <p:nvSpPr>
          <p:cNvPr id="20" name="Rectangle 19">
            <a:extLst>
              <a:ext uri="{FF2B5EF4-FFF2-40B4-BE49-F238E27FC236}">
                <a16:creationId xmlns:a16="http://schemas.microsoft.com/office/drawing/2014/main" id="{02AB9DC9-CB9F-FDBD-F265-38F933347D13}"/>
              </a:ext>
            </a:extLst>
          </p:cNvPr>
          <p:cNvSpPr/>
          <p:nvPr/>
        </p:nvSpPr>
        <p:spPr>
          <a:xfrm>
            <a:off x="0" y="-3474"/>
            <a:ext cx="12512842" cy="1351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6" name="Title 1">
            <a:extLst>
              <a:ext uri="{FF2B5EF4-FFF2-40B4-BE49-F238E27FC236}">
                <a16:creationId xmlns:a16="http://schemas.microsoft.com/office/drawing/2014/main" id="{C83F5579-1760-559B-91BC-1E6DC8BD5CDA}"/>
              </a:ext>
            </a:extLst>
          </p:cNvPr>
          <p:cNvSpPr txBox="1">
            <a:spLocks/>
          </p:cNvSpPr>
          <p:nvPr/>
        </p:nvSpPr>
        <p:spPr>
          <a:xfrm>
            <a:off x="360000" y="359999"/>
            <a:ext cx="11484000" cy="1917979"/>
          </a:xfrm>
          <a:prstGeom prst="rect">
            <a:avLst/>
          </a:prstGeom>
        </p:spPr>
        <p:txBody>
          <a:bodyPr vert="horz" lIns="0" tIns="0" rIns="0" bIns="0" rtlCol="0" anchor="t">
            <a:noAutofit/>
          </a:bodyPr>
          <a:lstStyle>
            <a:lvl1pPr algn="l" defTabSz="914377" rtl="0" eaLnBrk="1" latinLnBrk="0" hangingPunct="1">
              <a:lnSpc>
                <a:spcPct val="90000"/>
              </a:lnSpc>
              <a:spcBef>
                <a:spcPct val="0"/>
              </a:spcBef>
              <a:buNone/>
              <a:defRPr sz="3600" kern="1200">
                <a:solidFill>
                  <a:srgbClr val="000000"/>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3600" b="0" i="0" u="none" strike="noStrike" kern="1200" cap="none" spc="0" normalizeH="0" baseline="0" noProof="0">
                <a:ln>
                  <a:noFill/>
                </a:ln>
                <a:solidFill>
                  <a:srgbClr val="000000"/>
                </a:solidFill>
                <a:effectLst/>
                <a:uLnTx/>
                <a:uFillTx/>
                <a:latin typeface="Public Sans ExtraBold"/>
                <a:ea typeface="+mj-ea"/>
                <a:cs typeface="+mj-cs"/>
              </a:rPr>
              <a:t>Where did we go?</a:t>
            </a:r>
            <a:endParaRPr kumimoji="0" lang="en-AU" sz="3600" b="0" i="0" u="none" strike="noStrike" kern="1200" cap="none" spc="0" normalizeH="0" baseline="0" noProof="0">
              <a:ln>
                <a:noFill/>
              </a:ln>
              <a:solidFill>
                <a:srgbClr val="000000"/>
              </a:solidFill>
              <a:effectLst/>
              <a:uLnTx/>
              <a:uFillTx/>
              <a:latin typeface="Public Sans"/>
              <a:ea typeface="+mj-ea"/>
              <a:cs typeface="+mj-cs"/>
            </a:endParaRPr>
          </a:p>
        </p:txBody>
      </p:sp>
      <p:sp>
        <p:nvSpPr>
          <p:cNvPr id="4" name="Title 1">
            <a:extLst>
              <a:ext uri="{FF2B5EF4-FFF2-40B4-BE49-F238E27FC236}">
                <a16:creationId xmlns:a16="http://schemas.microsoft.com/office/drawing/2014/main" id="{E6CE9B8E-F112-C67F-BB25-CBBED13C6F45}"/>
              </a:ext>
            </a:extLst>
          </p:cNvPr>
          <p:cNvSpPr txBox="1">
            <a:spLocks/>
          </p:cNvSpPr>
          <p:nvPr/>
        </p:nvSpPr>
        <p:spPr>
          <a:xfrm>
            <a:off x="7049770" y="2577024"/>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273158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43252-16EB-4EFB-7802-620627D44213}"/>
              </a:ext>
            </a:extLst>
          </p:cNvPr>
          <p:cNvSpPr>
            <a:spLocks noGrp="1"/>
          </p:cNvSpPr>
          <p:nvPr>
            <p:ph type="title"/>
          </p:nvPr>
        </p:nvSpPr>
        <p:spPr/>
        <p:txBody>
          <a:bodyPr/>
          <a:lstStyle/>
          <a:p>
            <a:r>
              <a:rPr lang="en-AU">
                <a:latin typeface="Public Sans ExtraBold" pitchFamily="2" charset="0"/>
              </a:rPr>
              <a:t>Consultation with priority children and young people</a:t>
            </a:r>
          </a:p>
        </p:txBody>
      </p:sp>
      <p:sp>
        <p:nvSpPr>
          <p:cNvPr id="3" name="Slide Number Placeholder 2">
            <a:extLst>
              <a:ext uri="{FF2B5EF4-FFF2-40B4-BE49-F238E27FC236}">
                <a16:creationId xmlns:a16="http://schemas.microsoft.com/office/drawing/2014/main" id="{945189F5-607F-768C-3E26-3E4710E4BF0A}"/>
              </a:ext>
            </a:extLst>
          </p:cNvPr>
          <p:cNvSpPr>
            <a:spLocks noGrp="1"/>
          </p:cNvSpPr>
          <p:nvPr>
            <p:ph type="sldNum" sz="quarter" idx="14"/>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000000"/>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200" b="0" i="0" u="none" strike="noStrike" kern="1200" cap="none" spc="0" normalizeH="0" baseline="0" noProof="0">
              <a:ln>
                <a:noFill/>
              </a:ln>
              <a:solidFill>
                <a:srgbClr val="000000"/>
              </a:solidFill>
              <a:effectLst/>
              <a:uLnTx/>
              <a:uFillTx/>
              <a:latin typeface="Public Sans Light"/>
              <a:ea typeface="+mn-ea"/>
              <a:cs typeface="+mn-cs"/>
            </a:endParaRPr>
          </a:p>
        </p:txBody>
      </p:sp>
      <p:grpSp>
        <p:nvGrpSpPr>
          <p:cNvPr id="6" name="Group 5">
            <a:extLst>
              <a:ext uri="{FF2B5EF4-FFF2-40B4-BE49-F238E27FC236}">
                <a16:creationId xmlns:a16="http://schemas.microsoft.com/office/drawing/2014/main" id="{35D26B94-4058-2A31-5CFA-1ECC63482CE4}"/>
              </a:ext>
            </a:extLst>
          </p:cNvPr>
          <p:cNvGrpSpPr/>
          <p:nvPr/>
        </p:nvGrpSpPr>
        <p:grpSpPr>
          <a:xfrm>
            <a:off x="7157256" y="3857746"/>
            <a:ext cx="1970658" cy="2672352"/>
            <a:chOff x="5607" y="695958"/>
            <a:chExt cx="1738296" cy="1336315"/>
          </a:xfrm>
          <a:solidFill>
            <a:schemeClr val="accent6"/>
          </a:solidFill>
        </p:grpSpPr>
        <p:sp>
          <p:nvSpPr>
            <p:cNvPr id="7" name="Rectangle: Rounded Corners 6">
              <a:extLst>
                <a:ext uri="{FF2B5EF4-FFF2-40B4-BE49-F238E27FC236}">
                  <a16:creationId xmlns:a16="http://schemas.microsoft.com/office/drawing/2014/main" id="{1CA45ECA-3B3F-C6C0-F756-B228ABECD7F5}"/>
                </a:ext>
              </a:extLst>
            </p:cNvPr>
            <p:cNvSpPr/>
            <p:nvPr/>
          </p:nvSpPr>
          <p:spPr>
            <a:xfrm>
              <a:off x="5607" y="695958"/>
              <a:ext cx="1738296" cy="1336315"/>
            </a:xfrm>
            <a:prstGeom prst="roundRect">
              <a:avLst/>
            </a:prstGeom>
            <a:grpFill/>
            <a:ln w="34925" cap="flat" cmpd="sng" algn="ctr">
              <a:solidFill>
                <a:srgbClr val="000000"/>
              </a:solidFill>
              <a:prstDash val="solid"/>
              <a:miter lim="800000"/>
            </a:ln>
            <a:effectLst>
              <a:outerShdw dist="50800" dir="2700000" algn="tl" rotWithShape="0">
                <a:prstClr val="black"/>
              </a:outerShdw>
            </a:effectLst>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8" name="Rectangle: Rounded Corners 4">
              <a:extLst>
                <a:ext uri="{FF2B5EF4-FFF2-40B4-BE49-F238E27FC236}">
                  <a16:creationId xmlns:a16="http://schemas.microsoft.com/office/drawing/2014/main" id="{CB579F25-26B5-FC46-60A6-6554FB1344BD}"/>
                </a:ext>
              </a:extLst>
            </p:cNvPr>
            <p:cNvSpPr txBox="1"/>
            <p:nvPr/>
          </p:nvSpPr>
          <p:spPr>
            <a:xfrm>
              <a:off x="117186" y="816592"/>
              <a:ext cx="1526109" cy="912158"/>
            </a:xfrm>
            <a:prstGeom prst="rect">
              <a:avLst/>
            </a:prstGeom>
            <a:grpFill/>
            <a:ln>
              <a:noFill/>
            </a:ln>
            <a:effectLst/>
          </p:spPr>
          <p:txBody>
            <a:bodyPr spcFirstLastPara="0" vert="horz" wrap="square" lIns="68580" tIns="68580" rIns="68580" bIns="68580" numCol="1" spcCol="1270" anchor="ctr" anchorCtr="0">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2000" b="1" i="0" u="none" strike="noStrike" kern="1200" cap="none" spc="0" normalizeH="0" baseline="0" noProof="0">
                  <a:ln>
                    <a:noFill/>
                  </a:ln>
                  <a:solidFill>
                    <a:srgbClr val="000000"/>
                  </a:solidFill>
                  <a:effectLst/>
                  <a:uLnTx/>
                  <a:uFillTx/>
                  <a:latin typeface="Public Sans ExtraBold" pitchFamily="2" charset="0"/>
                  <a:ea typeface="+mn-ea"/>
                  <a:cs typeface="+mn-cs"/>
                </a:rPr>
                <a:t>21 x</a:t>
              </a:r>
              <a:br>
                <a:rPr kumimoji="0" lang="en-AU" sz="2000" b="1" i="0" u="none" strike="noStrike" kern="1200" cap="none" spc="0" normalizeH="0" baseline="0" noProof="0">
                  <a:ln>
                    <a:noFill/>
                  </a:ln>
                  <a:solidFill>
                    <a:srgbClr val="000000"/>
                  </a:solidFill>
                  <a:effectLst/>
                  <a:uLnTx/>
                  <a:uFillTx/>
                  <a:latin typeface="Public Sans ExtraBold" pitchFamily="2" charset="0"/>
                  <a:ea typeface="+mn-ea"/>
                  <a:cs typeface="+mn-cs"/>
                </a:rPr>
              </a:br>
              <a:r>
                <a:rPr kumimoji="0" lang="en-AU" sz="2000" b="1" i="0" u="none" strike="noStrike" kern="1200" cap="none" spc="0" normalizeH="0" baseline="0" noProof="0">
                  <a:ln>
                    <a:noFill/>
                  </a:ln>
                  <a:solidFill>
                    <a:srgbClr val="000000"/>
                  </a:solidFill>
                  <a:effectLst/>
                  <a:uLnTx/>
                  <a:uFillTx/>
                  <a:latin typeface="Public Sans ExtraBold" pitchFamily="2" charset="0"/>
                  <a:ea typeface="+mn-ea"/>
                  <a:cs typeface="+mn-cs"/>
                </a:rPr>
                <a:t>Youth advisory groups</a:t>
              </a:r>
              <a:endParaRPr kumimoji="0" lang="en-AU" sz="2000" b="0" i="0" u="none" strike="noStrike" kern="1200" cap="none" spc="0" normalizeH="0" baseline="0" noProof="0">
                <a:ln>
                  <a:noFill/>
                </a:ln>
                <a:solidFill>
                  <a:srgbClr val="000000"/>
                </a:solidFill>
                <a:effectLst/>
                <a:uLnTx/>
                <a:uFillTx/>
                <a:latin typeface="Public Sans ExtraBold" pitchFamily="2" charset="0"/>
                <a:ea typeface="+mn-ea"/>
                <a:cs typeface="+mn-cs"/>
              </a:endParaRPr>
            </a:p>
          </p:txBody>
        </p:sp>
      </p:grpSp>
      <p:grpSp>
        <p:nvGrpSpPr>
          <p:cNvPr id="9" name="Group 8">
            <a:extLst>
              <a:ext uri="{FF2B5EF4-FFF2-40B4-BE49-F238E27FC236}">
                <a16:creationId xmlns:a16="http://schemas.microsoft.com/office/drawing/2014/main" id="{2EB25CB9-3968-D0EA-46D7-B146F82F0B43}"/>
              </a:ext>
            </a:extLst>
          </p:cNvPr>
          <p:cNvGrpSpPr/>
          <p:nvPr/>
        </p:nvGrpSpPr>
        <p:grpSpPr>
          <a:xfrm>
            <a:off x="7173276" y="1967791"/>
            <a:ext cx="1938617" cy="1721820"/>
            <a:chOff x="5607" y="695958"/>
            <a:chExt cx="1738296" cy="1336315"/>
          </a:xfrm>
          <a:solidFill>
            <a:schemeClr val="accent6"/>
          </a:solidFill>
        </p:grpSpPr>
        <p:sp>
          <p:nvSpPr>
            <p:cNvPr id="10" name="Rectangle: Rounded Corners 9">
              <a:extLst>
                <a:ext uri="{FF2B5EF4-FFF2-40B4-BE49-F238E27FC236}">
                  <a16:creationId xmlns:a16="http://schemas.microsoft.com/office/drawing/2014/main" id="{BA217957-0B5E-A9F4-93FD-E97019E345E7}"/>
                </a:ext>
              </a:extLst>
            </p:cNvPr>
            <p:cNvSpPr/>
            <p:nvPr/>
          </p:nvSpPr>
          <p:spPr>
            <a:xfrm>
              <a:off x="5607" y="695958"/>
              <a:ext cx="1738296" cy="1336315"/>
            </a:xfrm>
            <a:prstGeom prst="roundRect">
              <a:avLst/>
            </a:prstGeom>
            <a:grpFill/>
            <a:ln w="34925" cap="flat" cmpd="sng" algn="ctr">
              <a:solidFill>
                <a:srgbClr val="000000"/>
              </a:solidFill>
              <a:prstDash val="solid"/>
              <a:miter lim="800000"/>
            </a:ln>
            <a:effectLst>
              <a:outerShdw dist="50800" dir="2700000" algn="tl" rotWithShape="0">
                <a:prstClr val="black"/>
              </a:outerShdw>
            </a:effectLst>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11" name="Rectangle: Rounded Corners 4">
              <a:extLst>
                <a:ext uri="{FF2B5EF4-FFF2-40B4-BE49-F238E27FC236}">
                  <a16:creationId xmlns:a16="http://schemas.microsoft.com/office/drawing/2014/main" id="{89F064D3-90B9-3229-DA80-EBE9F8391CDD}"/>
                </a:ext>
              </a:extLst>
            </p:cNvPr>
            <p:cNvSpPr txBox="1"/>
            <p:nvPr/>
          </p:nvSpPr>
          <p:spPr>
            <a:xfrm>
              <a:off x="117186" y="816592"/>
              <a:ext cx="1526109" cy="1091296"/>
            </a:xfrm>
            <a:prstGeom prst="rect">
              <a:avLst/>
            </a:prstGeom>
            <a:grpFill/>
            <a:ln>
              <a:noFill/>
            </a:ln>
            <a:effectLst/>
          </p:spPr>
          <p:txBody>
            <a:bodyPr spcFirstLastPara="0" vert="horz" wrap="square" lIns="68580" tIns="68580" rIns="68580" bIns="68580" numCol="1" spcCol="1270" anchor="ctr" anchorCtr="0">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2000" b="1" i="0" u="none" strike="noStrike" kern="1200" cap="none" spc="0" normalizeH="0" baseline="0" noProof="0">
                  <a:ln>
                    <a:noFill/>
                  </a:ln>
                  <a:solidFill>
                    <a:srgbClr val="000000"/>
                  </a:solidFill>
                  <a:effectLst/>
                  <a:uLnTx/>
                  <a:uFillTx/>
                  <a:latin typeface="Public Sans ExtraBold" pitchFamily="2" charset="0"/>
                  <a:ea typeface="+mn-ea"/>
                  <a:cs typeface="+mn-cs"/>
                </a:rPr>
                <a:t>3 x Youth justice centres</a:t>
              </a:r>
              <a:endParaRPr kumimoji="0" lang="en-AU" sz="1800" b="0" i="0" u="none" strike="noStrike" kern="1200" cap="none" spc="0" normalizeH="0" baseline="0" noProof="0">
                <a:ln>
                  <a:noFill/>
                </a:ln>
                <a:solidFill>
                  <a:srgbClr val="000000"/>
                </a:solidFill>
                <a:effectLst/>
                <a:uLnTx/>
                <a:uFillTx/>
                <a:latin typeface="Public Sans Light"/>
                <a:ea typeface="+mn-ea"/>
                <a:cs typeface="+mn-cs"/>
              </a:endParaRPr>
            </a:p>
          </p:txBody>
        </p:sp>
      </p:grpSp>
      <p:grpSp>
        <p:nvGrpSpPr>
          <p:cNvPr id="12" name="Group 11">
            <a:extLst>
              <a:ext uri="{FF2B5EF4-FFF2-40B4-BE49-F238E27FC236}">
                <a16:creationId xmlns:a16="http://schemas.microsoft.com/office/drawing/2014/main" id="{68799025-6B53-5D9D-5838-BEB61C130993}"/>
              </a:ext>
            </a:extLst>
          </p:cNvPr>
          <p:cNvGrpSpPr/>
          <p:nvPr/>
        </p:nvGrpSpPr>
        <p:grpSpPr>
          <a:xfrm>
            <a:off x="9297956" y="3516965"/>
            <a:ext cx="2405898" cy="1389120"/>
            <a:chOff x="5607" y="695958"/>
            <a:chExt cx="1738296" cy="1336315"/>
          </a:xfrm>
          <a:solidFill>
            <a:schemeClr val="accent6"/>
          </a:solidFill>
        </p:grpSpPr>
        <p:sp>
          <p:nvSpPr>
            <p:cNvPr id="13" name="Rectangle: Rounded Corners 12">
              <a:extLst>
                <a:ext uri="{FF2B5EF4-FFF2-40B4-BE49-F238E27FC236}">
                  <a16:creationId xmlns:a16="http://schemas.microsoft.com/office/drawing/2014/main" id="{E48E818F-79C2-267B-4719-A67BDA86339E}"/>
                </a:ext>
              </a:extLst>
            </p:cNvPr>
            <p:cNvSpPr/>
            <p:nvPr/>
          </p:nvSpPr>
          <p:spPr>
            <a:xfrm>
              <a:off x="5607" y="695958"/>
              <a:ext cx="1738296" cy="1336315"/>
            </a:xfrm>
            <a:prstGeom prst="roundRect">
              <a:avLst/>
            </a:prstGeom>
            <a:grpFill/>
            <a:ln w="34925" cap="flat" cmpd="sng" algn="ctr">
              <a:solidFill>
                <a:srgbClr val="000000"/>
              </a:solidFill>
              <a:prstDash val="solid"/>
              <a:miter lim="800000"/>
            </a:ln>
            <a:effectLst>
              <a:outerShdw dist="50800" dir="2700000" algn="tl" rotWithShape="0">
                <a:prstClr val="black"/>
              </a:outerShdw>
            </a:effectLst>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14" name="Rectangle: Rounded Corners 4">
              <a:extLst>
                <a:ext uri="{FF2B5EF4-FFF2-40B4-BE49-F238E27FC236}">
                  <a16:creationId xmlns:a16="http://schemas.microsoft.com/office/drawing/2014/main" id="{A67333D5-93FB-56E0-CA98-7A4417368B3E}"/>
                </a:ext>
              </a:extLst>
            </p:cNvPr>
            <p:cNvSpPr txBox="1"/>
            <p:nvPr/>
          </p:nvSpPr>
          <p:spPr>
            <a:xfrm>
              <a:off x="117186" y="816592"/>
              <a:ext cx="1526109" cy="1091296"/>
            </a:xfrm>
            <a:prstGeom prst="rect">
              <a:avLst/>
            </a:prstGeom>
            <a:grpFill/>
            <a:ln>
              <a:noFill/>
            </a:ln>
            <a:effectLst/>
          </p:spPr>
          <p:txBody>
            <a:bodyPr spcFirstLastPara="0" vert="horz" wrap="square" lIns="68580" tIns="68580" rIns="68580" bIns="68580" numCol="1" spcCol="1270" anchor="ctr" anchorCtr="0">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2000" b="1" i="0" u="none" strike="noStrike" kern="1200" cap="none" spc="0" normalizeH="0" baseline="0" noProof="0">
                  <a:ln>
                    <a:noFill/>
                  </a:ln>
                  <a:solidFill>
                    <a:srgbClr val="000000"/>
                  </a:solidFill>
                  <a:effectLst/>
                  <a:uLnTx/>
                  <a:uFillTx/>
                  <a:latin typeface="Public Sans ExtraBold" pitchFamily="2" charset="0"/>
                  <a:ea typeface="+mn-ea"/>
                  <a:cs typeface="+mn-cs"/>
                </a:rPr>
                <a:t>6 x primary schools</a:t>
              </a:r>
              <a:endParaRPr kumimoji="0" lang="en-AU" sz="1800" b="0" i="0" u="none" strike="noStrike" kern="1200" cap="none" spc="0" normalizeH="0" baseline="0" noProof="0">
                <a:ln>
                  <a:noFill/>
                </a:ln>
                <a:solidFill>
                  <a:srgbClr val="000000"/>
                </a:solidFill>
                <a:effectLst/>
                <a:uLnTx/>
                <a:uFillTx/>
                <a:latin typeface="Public Sans Light"/>
                <a:ea typeface="+mn-ea"/>
                <a:cs typeface="+mn-cs"/>
              </a:endParaRPr>
            </a:p>
          </p:txBody>
        </p:sp>
      </p:grpSp>
      <p:grpSp>
        <p:nvGrpSpPr>
          <p:cNvPr id="15" name="Group 14">
            <a:extLst>
              <a:ext uri="{FF2B5EF4-FFF2-40B4-BE49-F238E27FC236}">
                <a16:creationId xmlns:a16="http://schemas.microsoft.com/office/drawing/2014/main" id="{674A20F5-F917-4072-C79F-78D757E0BE6A}"/>
              </a:ext>
            </a:extLst>
          </p:cNvPr>
          <p:cNvGrpSpPr/>
          <p:nvPr/>
        </p:nvGrpSpPr>
        <p:grpSpPr>
          <a:xfrm>
            <a:off x="9313140" y="1967791"/>
            <a:ext cx="2405898" cy="1436182"/>
            <a:chOff x="5607" y="695958"/>
            <a:chExt cx="1738296" cy="1336315"/>
          </a:xfrm>
          <a:solidFill>
            <a:schemeClr val="accent6"/>
          </a:solidFill>
        </p:grpSpPr>
        <p:sp>
          <p:nvSpPr>
            <p:cNvPr id="16" name="Rectangle: Rounded Corners 15">
              <a:extLst>
                <a:ext uri="{FF2B5EF4-FFF2-40B4-BE49-F238E27FC236}">
                  <a16:creationId xmlns:a16="http://schemas.microsoft.com/office/drawing/2014/main" id="{FF50DB1F-88DC-B444-5613-68F80BC21DB1}"/>
                </a:ext>
              </a:extLst>
            </p:cNvPr>
            <p:cNvSpPr/>
            <p:nvPr/>
          </p:nvSpPr>
          <p:spPr>
            <a:xfrm>
              <a:off x="5607" y="695958"/>
              <a:ext cx="1738296" cy="1336315"/>
            </a:xfrm>
            <a:prstGeom prst="roundRect">
              <a:avLst/>
            </a:prstGeom>
            <a:grpFill/>
            <a:ln w="34925" cap="flat" cmpd="sng" algn="ctr">
              <a:solidFill>
                <a:srgbClr val="000000"/>
              </a:solidFill>
              <a:prstDash val="solid"/>
              <a:miter lim="800000"/>
            </a:ln>
            <a:effectLst>
              <a:outerShdw dist="50800" dir="2700000" algn="tl" rotWithShape="0">
                <a:prstClr val="black"/>
              </a:outerShdw>
            </a:effectLst>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17" name="Rectangle: Rounded Corners 4">
              <a:extLst>
                <a:ext uri="{FF2B5EF4-FFF2-40B4-BE49-F238E27FC236}">
                  <a16:creationId xmlns:a16="http://schemas.microsoft.com/office/drawing/2014/main" id="{740CA540-2183-BE8B-BB22-D91CE2A446B0}"/>
                </a:ext>
              </a:extLst>
            </p:cNvPr>
            <p:cNvSpPr txBox="1"/>
            <p:nvPr/>
          </p:nvSpPr>
          <p:spPr>
            <a:xfrm>
              <a:off x="117186" y="816592"/>
              <a:ext cx="1526109" cy="1091296"/>
            </a:xfrm>
            <a:prstGeom prst="rect">
              <a:avLst/>
            </a:prstGeom>
            <a:grpFill/>
            <a:ln>
              <a:noFill/>
            </a:ln>
            <a:effectLst/>
          </p:spPr>
          <p:txBody>
            <a:bodyPr spcFirstLastPara="0" vert="horz" wrap="square" lIns="68580" tIns="68580" rIns="68580" bIns="68580" numCol="1" spcCol="1270" anchor="ctr" anchorCtr="0">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2000" b="1" i="0" u="none" strike="noStrike" kern="1200" cap="none" spc="0" normalizeH="0" baseline="0" noProof="0">
                  <a:ln>
                    <a:noFill/>
                  </a:ln>
                  <a:solidFill>
                    <a:srgbClr val="000000"/>
                  </a:solidFill>
                  <a:effectLst/>
                  <a:uLnTx/>
                  <a:uFillTx/>
                  <a:latin typeface="Public Sans ExtraBold" pitchFamily="2" charset="0"/>
                  <a:ea typeface="+mn-ea"/>
                  <a:cs typeface="+mn-cs"/>
                </a:rPr>
                <a:t>1 x </a:t>
              </a:r>
              <a:r>
                <a:rPr kumimoji="0" lang="en-AU" sz="2000" b="1" i="0" u="none" strike="noStrike" kern="1200" cap="none" spc="0" normalizeH="0" baseline="0" noProof="0" err="1">
                  <a:ln>
                    <a:noFill/>
                  </a:ln>
                  <a:solidFill>
                    <a:srgbClr val="000000"/>
                  </a:solidFill>
                  <a:effectLst/>
                  <a:uLnTx/>
                  <a:uFillTx/>
                  <a:latin typeface="Public Sans ExtraBold" pitchFamily="2" charset="0"/>
                  <a:ea typeface="+mn-ea"/>
                  <a:cs typeface="+mn-cs"/>
                </a:rPr>
                <a:t>AbSec</a:t>
              </a:r>
              <a:r>
                <a:rPr kumimoji="0" lang="en-AU" sz="2000" b="1" i="0" u="none" strike="noStrike" kern="1200" cap="none" spc="0" normalizeH="0" baseline="0" noProof="0">
                  <a:ln>
                    <a:noFill/>
                  </a:ln>
                  <a:solidFill>
                    <a:srgbClr val="000000"/>
                  </a:solidFill>
                  <a:effectLst/>
                  <a:uLnTx/>
                  <a:uFillTx/>
                  <a:latin typeface="Public Sans ExtraBold" pitchFamily="2" charset="0"/>
                  <a:ea typeface="+mn-ea"/>
                  <a:cs typeface="+mn-cs"/>
                </a:rPr>
                <a:t> forum consultation</a:t>
              </a:r>
              <a:endParaRPr kumimoji="0" lang="en-AU" sz="1800" b="0" i="0" u="none" strike="noStrike" kern="1200" cap="none" spc="0" normalizeH="0" baseline="0" noProof="0">
                <a:ln>
                  <a:noFill/>
                </a:ln>
                <a:solidFill>
                  <a:srgbClr val="000000"/>
                </a:solidFill>
                <a:effectLst/>
                <a:uLnTx/>
                <a:uFillTx/>
                <a:latin typeface="Public Sans Light"/>
                <a:ea typeface="+mn-ea"/>
                <a:cs typeface="+mn-cs"/>
              </a:endParaRPr>
            </a:p>
          </p:txBody>
        </p:sp>
      </p:grpSp>
      <p:sp>
        <p:nvSpPr>
          <p:cNvPr id="21" name="Text Placeholder 2">
            <a:extLst>
              <a:ext uri="{FF2B5EF4-FFF2-40B4-BE49-F238E27FC236}">
                <a16:creationId xmlns:a16="http://schemas.microsoft.com/office/drawing/2014/main" id="{4DC9636C-DC2C-C66B-97E9-9E9B1141C95A}"/>
              </a:ext>
            </a:extLst>
          </p:cNvPr>
          <p:cNvSpPr txBox="1">
            <a:spLocks/>
          </p:cNvSpPr>
          <p:nvPr/>
        </p:nvSpPr>
        <p:spPr>
          <a:xfrm>
            <a:off x="360000" y="1908977"/>
            <a:ext cx="6563089" cy="4616967"/>
          </a:xfrm>
          <a:prstGeom prst="rect">
            <a:avLst/>
          </a:prstGeom>
        </p:spPr>
        <p:txBody>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rgbClr val="000000"/>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rgbClr val="000000"/>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rgbClr val="000000"/>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rgbClr val="000000"/>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rgbClr val="00000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a:ln>
                  <a:noFill/>
                </a:ln>
                <a:solidFill>
                  <a:srgbClr val="000000"/>
                </a:solidFill>
                <a:effectLst/>
                <a:uLnTx/>
                <a:uFillTx/>
                <a:latin typeface="Public Sans Light"/>
                <a:ea typeface="+mn-ea"/>
                <a:cs typeface="+mn-cs"/>
              </a:rPr>
              <a:t>The Office for Youth facilitated consultations with priority groups, including:</a:t>
            </a:r>
          </a:p>
          <a:p>
            <a:pPr marL="342900" marR="0" lvl="0" indent="-34290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000000"/>
                </a:solidFill>
                <a:effectLst/>
                <a:uLnTx/>
                <a:uFillTx/>
                <a:latin typeface="Public Sans SemiBold" pitchFamily="2" charset="0"/>
                <a:ea typeface="+mn-ea"/>
                <a:cs typeface="+mn-cs"/>
              </a:rPr>
              <a:t>Aboriginal and Torres Strait Islander </a:t>
            </a:r>
            <a:r>
              <a:rPr kumimoji="0" lang="en-AU" sz="1800" b="0" i="0" u="none" strike="noStrike" kern="1200" cap="none" spc="0" normalizeH="0" baseline="0" noProof="0">
                <a:ln>
                  <a:noFill/>
                </a:ln>
                <a:solidFill>
                  <a:srgbClr val="000000"/>
                </a:solidFill>
                <a:effectLst/>
                <a:uLnTx/>
                <a:uFillTx/>
                <a:latin typeface="Public Sans Light"/>
                <a:ea typeface="+mn-ea"/>
                <a:cs typeface="+mn-cs"/>
              </a:rPr>
              <a:t>children and young people</a:t>
            </a:r>
          </a:p>
          <a:p>
            <a:pPr marL="342900" marR="0" lvl="0" indent="-34290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000000"/>
                </a:solidFill>
                <a:effectLst/>
                <a:uLnTx/>
                <a:uFillTx/>
                <a:latin typeface="Public Sans Light"/>
                <a:ea typeface="+mn-ea"/>
                <a:cs typeface="+mn-cs"/>
              </a:rPr>
              <a:t>Children and young people with</a:t>
            </a:r>
            <a:r>
              <a:rPr kumimoji="0" lang="en-AU" sz="1800" b="0" i="0" u="none" strike="noStrike" kern="1200" cap="none" spc="0" normalizeH="0" baseline="0" noProof="0">
                <a:ln>
                  <a:noFill/>
                </a:ln>
                <a:solidFill>
                  <a:srgbClr val="000000"/>
                </a:solidFill>
                <a:effectLst/>
                <a:uLnTx/>
                <a:uFillTx/>
                <a:latin typeface="Public Sans SemiBold" pitchFamily="2" charset="0"/>
                <a:ea typeface="+mn-ea"/>
                <a:cs typeface="+mn-cs"/>
              </a:rPr>
              <a:t> OOHC experiences</a:t>
            </a:r>
          </a:p>
          <a:p>
            <a:pPr marL="342900" marR="0" lvl="0" indent="-34290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000000"/>
                </a:solidFill>
                <a:effectLst/>
                <a:uLnTx/>
                <a:uFillTx/>
                <a:latin typeface="Public Sans Light"/>
                <a:ea typeface="+mn-ea"/>
                <a:cs typeface="+mn-cs"/>
              </a:rPr>
              <a:t>Children and young people with </a:t>
            </a:r>
            <a:r>
              <a:rPr kumimoji="0" lang="en-AU" sz="1800" b="1" i="0" u="none" strike="noStrike" kern="1200" cap="none" spc="0" normalizeH="0" baseline="0" noProof="0">
                <a:ln>
                  <a:noFill/>
                </a:ln>
                <a:solidFill>
                  <a:srgbClr val="000000"/>
                </a:solidFill>
                <a:effectLst/>
                <a:uLnTx/>
                <a:uFillTx/>
                <a:latin typeface="Public Sans Light"/>
                <a:ea typeface="+mn-ea"/>
                <a:cs typeface="+mn-cs"/>
              </a:rPr>
              <a:t>disabilities</a:t>
            </a:r>
            <a:r>
              <a:rPr kumimoji="0" lang="en-AU" sz="1800" b="0" i="0" u="none" strike="noStrike" kern="1200" cap="none" spc="0" normalizeH="0" baseline="0" noProof="0">
                <a:ln>
                  <a:noFill/>
                </a:ln>
                <a:solidFill>
                  <a:srgbClr val="000000"/>
                </a:solidFill>
                <a:effectLst/>
                <a:uLnTx/>
                <a:uFillTx/>
                <a:latin typeface="Public Sans Light"/>
                <a:ea typeface="+mn-ea"/>
                <a:cs typeface="+mn-cs"/>
              </a:rPr>
              <a:t> and experience of </a:t>
            </a:r>
            <a:r>
              <a:rPr kumimoji="0" lang="en-AU" sz="1800" b="0" i="0" u="none" strike="noStrike" kern="1200" cap="none" spc="0" normalizeH="0" baseline="0" noProof="0">
                <a:ln>
                  <a:noFill/>
                </a:ln>
                <a:solidFill>
                  <a:srgbClr val="000000"/>
                </a:solidFill>
                <a:effectLst/>
                <a:uLnTx/>
                <a:uFillTx/>
                <a:latin typeface="Public Sans SemiBold" pitchFamily="2" charset="0"/>
                <a:ea typeface="+mn-ea"/>
                <a:cs typeface="+mn-cs"/>
              </a:rPr>
              <a:t>mental ill-health</a:t>
            </a:r>
          </a:p>
          <a:p>
            <a:pPr marL="342900" marR="0" lvl="0" indent="-34290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000000"/>
                </a:solidFill>
                <a:effectLst/>
                <a:uLnTx/>
                <a:uFillTx/>
                <a:latin typeface="Public Sans Light"/>
                <a:ea typeface="+mn-ea"/>
                <a:cs typeface="+mn-cs"/>
              </a:rPr>
              <a:t>Young people with experiences of </a:t>
            </a:r>
            <a:r>
              <a:rPr kumimoji="0" lang="en-AU" sz="1800" b="0" i="0" u="none" strike="noStrike" kern="1200" cap="none" spc="0" normalizeH="0" baseline="0" noProof="0">
                <a:ln>
                  <a:noFill/>
                </a:ln>
                <a:solidFill>
                  <a:srgbClr val="000000"/>
                </a:solidFill>
                <a:effectLst/>
                <a:uLnTx/>
                <a:uFillTx/>
                <a:latin typeface="Public Sans SemiBold" pitchFamily="2" charset="0"/>
                <a:ea typeface="+mn-ea"/>
                <a:cs typeface="+mn-cs"/>
              </a:rPr>
              <a:t>homelessness</a:t>
            </a:r>
          </a:p>
          <a:p>
            <a:pPr marL="342900" marR="0" lvl="0" indent="-34290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000000"/>
                </a:solidFill>
                <a:effectLst/>
                <a:uLnTx/>
                <a:uFillTx/>
                <a:latin typeface="Public Sans SemiBold" pitchFamily="2" charset="0"/>
                <a:ea typeface="+mn-ea"/>
                <a:cs typeface="+mn-cs"/>
              </a:rPr>
              <a:t>Young carers and young parents</a:t>
            </a:r>
          </a:p>
          <a:p>
            <a:pPr marL="342900" marR="0" lvl="0" indent="-34290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AU" sz="1800" b="1" i="0" u="none" strike="noStrike" kern="1200" cap="none" spc="0" normalizeH="0" baseline="0" noProof="0">
                <a:ln>
                  <a:noFill/>
                </a:ln>
                <a:solidFill>
                  <a:srgbClr val="000000"/>
                </a:solidFill>
                <a:effectLst/>
                <a:uLnTx/>
                <a:uFillTx/>
                <a:latin typeface="Public Sans Light"/>
                <a:ea typeface="+mn-ea"/>
                <a:cs typeface="+mn-cs"/>
              </a:rPr>
              <a:t>Culturally and linguistically diverse </a:t>
            </a:r>
            <a:r>
              <a:rPr kumimoji="0" lang="en-AU" sz="1800" b="0" i="0" u="none" strike="noStrike" kern="1200" cap="none" spc="0" normalizeH="0" baseline="0" noProof="0">
                <a:ln>
                  <a:noFill/>
                </a:ln>
                <a:solidFill>
                  <a:srgbClr val="000000"/>
                </a:solidFill>
                <a:effectLst/>
                <a:uLnTx/>
                <a:uFillTx/>
                <a:latin typeface="Public Sans Light"/>
                <a:ea typeface="+mn-ea"/>
                <a:cs typeface="+mn-cs"/>
              </a:rPr>
              <a:t>young people</a:t>
            </a:r>
            <a:endParaRPr kumimoji="0" lang="en-AU" sz="1800" b="0" i="0" u="none" strike="noStrike" kern="1200" cap="none" spc="0" normalizeH="0" baseline="0" noProof="0">
              <a:ln>
                <a:noFill/>
              </a:ln>
              <a:solidFill>
                <a:srgbClr val="000000"/>
              </a:solidFill>
              <a:effectLst/>
              <a:uLnTx/>
              <a:uFillTx/>
              <a:latin typeface="Public Sans SemiBold" pitchFamily="2" charset="0"/>
              <a:ea typeface="+mn-ea"/>
              <a:cs typeface="+mn-cs"/>
            </a:endParaRPr>
          </a:p>
          <a:p>
            <a:pPr marL="342900" marR="0" lvl="0" indent="-34290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000000"/>
                </a:solidFill>
                <a:effectLst/>
                <a:uLnTx/>
                <a:uFillTx/>
                <a:latin typeface="Public Sans Light"/>
                <a:ea typeface="+mn-ea"/>
                <a:cs typeface="+mn-cs"/>
              </a:rPr>
              <a:t>Children and young people in </a:t>
            </a:r>
            <a:r>
              <a:rPr kumimoji="0" lang="en-AU" sz="1800" b="0" i="0" u="none" strike="noStrike" kern="1200" cap="none" spc="0" normalizeH="0" baseline="0" noProof="0">
                <a:ln>
                  <a:noFill/>
                </a:ln>
                <a:solidFill>
                  <a:srgbClr val="000000"/>
                </a:solidFill>
                <a:effectLst/>
                <a:uLnTx/>
                <a:uFillTx/>
                <a:latin typeface="Public Sans SemiBold" pitchFamily="2" charset="0"/>
                <a:ea typeface="+mn-ea"/>
                <a:cs typeface="+mn-cs"/>
              </a:rPr>
              <a:t>regional and remote communities</a:t>
            </a:r>
          </a:p>
        </p:txBody>
      </p:sp>
      <p:grpSp>
        <p:nvGrpSpPr>
          <p:cNvPr id="22" name="Group 21">
            <a:extLst>
              <a:ext uri="{FF2B5EF4-FFF2-40B4-BE49-F238E27FC236}">
                <a16:creationId xmlns:a16="http://schemas.microsoft.com/office/drawing/2014/main" id="{46FD483A-A9F4-F136-B649-37EC96B98D4E}"/>
              </a:ext>
            </a:extLst>
          </p:cNvPr>
          <p:cNvGrpSpPr/>
          <p:nvPr/>
        </p:nvGrpSpPr>
        <p:grpSpPr>
          <a:xfrm>
            <a:off x="9305548" y="5029200"/>
            <a:ext cx="2405898" cy="1486800"/>
            <a:chOff x="5607" y="695958"/>
            <a:chExt cx="1738296" cy="1336315"/>
          </a:xfrm>
          <a:solidFill>
            <a:schemeClr val="accent6"/>
          </a:solidFill>
        </p:grpSpPr>
        <p:sp>
          <p:nvSpPr>
            <p:cNvPr id="23" name="Rectangle: Rounded Corners 22">
              <a:extLst>
                <a:ext uri="{FF2B5EF4-FFF2-40B4-BE49-F238E27FC236}">
                  <a16:creationId xmlns:a16="http://schemas.microsoft.com/office/drawing/2014/main" id="{79D73F0B-ECBD-4234-E89D-78F46759E829}"/>
                </a:ext>
              </a:extLst>
            </p:cNvPr>
            <p:cNvSpPr/>
            <p:nvPr/>
          </p:nvSpPr>
          <p:spPr>
            <a:xfrm>
              <a:off x="5607" y="695958"/>
              <a:ext cx="1738296" cy="1336315"/>
            </a:xfrm>
            <a:prstGeom prst="roundRect">
              <a:avLst/>
            </a:prstGeom>
            <a:grpFill/>
            <a:ln w="34925" cap="flat" cmpd="sng" algn="ctr">
              <a:solidFill>
                <a:srgbClr val="000000"/>
              </a:solidFill>
              <a:prstDash val="solid"/>
              <a:miter lim="800000"/>
            </a:ln>
            <a:effectLst>
              <a:outerShdw dist="50800" dir="2700000" algn="tl" rotWithShape="0">
                <a:prstClr val="black"/>
              </a:outerShdw>
            </a:effectLst>
          </p:spPr>
          <p:txBody>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24" name="Rectangle: Rounded Corners 4">
              <a:extLst>
                <a:ext uri="{FF2B5EF4-FFF2-40B4-BE49-F238E27FC236}">
                  <a16:creationId xmlns:a16="http://schemas.microsoft.com/office/drawing/2014/main" id="{3E74FE6A-1010-7712-04FB-BFB1F6D3E8A1}"/>
                </a:ext>
              </a:extLst>
            </p:cNvPr>
            <p:cNvSpPr txBox="1"/>
            <p:nvPr/>
          </p:nvSpPr>
          <p:spPr>
            <a:xfrm>
              <a:off x="117186" y="816592"/>
              <a:ext cx="1526109" cy="1091296"/>
            </a:xfrm>
            <a:prstGeom prst="rect">
              <a:avLst/>
            </a:prstGeom>
            <a:grpFill/>
            <a:ln>
              <a:noFill/>
            </a:ln>
            <a:effectLst/>
          </p:spPr>
          <p:txBody>
            <a:bodyPr spcFirstLastPara="0" vert="horz" wrap="square" lIns="68580" tIns="68580" rIns="68580" bIns="68580" numCol="1" spcCol="1270" anchor="ctr" anchorCtr="0">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AU" sz="2000" b="1" i="0" u="none" strike="noStrike" kern="1200" cap="none" spc="0" normalizeH="0" baseline="0" noProof="0">
                  <a:ln>
                    <a:noFill/>
                  </a:ln>
                  <a:solidFill>
                    <a:srgbClr val="000000"/>
                  </a:solidFill>
                  <a:effectLst/>
                  <a:uLnTx/>
                  <a:uFillTx/>
                  <a:latin typeface="Public Sans ExtraBold" pitchFamily="2" charset="0"/>
                  <a:ea typeface="+mn-ea"/>
                  <a:cs typeface="+mn-cs"/>
                </a:rPr>
                <a:t>86 x high schools</a:t>
              </a:r>
              <a:endParaRPr kumimoji="0" lang="en-AU" sz="1800" b="0" i="0" u="none" strike="noStrike" kern="1200" cap="none" spc="0" normalizeH="0" baseline="0" noProof="0">
                <a:ln>
                  <a:noFill/>
                </a:ln>
                <a:solidFill>
                  <a:srgbClr val="000000"/>
                </a:solidFill>
                <a:effectLst/>
                <a:uLnTx/>
                <a:uFillTx/>
                <a:latin typeface="Public Sans Light"/>
                <a:ea typeface="+mn-ea"/>
                <a:cs typeface="+mn-cs"/>
              </a:endParaRPr>
            </a:p>
          </p:txBody>
        </p:sp>
      </p:grpSp>
      <p:sp>
        <p:nvSpPr>
          <p:cNvPr id="5" name="Title 1">
            <a:extLst>
              <a:ext uri="{FF2B5EF4-FFF2-40B4-BE49-F238E27FC236}">
                <a16:creationId xmlns:a16="http://schemas.microsoft.com/office/drawing/2014/main" id="{5653B72B-AD00-D6D2-406D-BAC3B561806E}"/>
              </a:ext>
            </a:extLst>
          </p:cNvPr>
          <p:cNvSpPr txBox="1">
            <a:spLocks/>
          </p:cNvSpPr>
          <p:nvPr/>
        </p:nvSpPr>
        <p:spPr>
          <a:xfrm>
            <a:off x="3045036" y="6403957"/>
            <a:ext cx="4115265"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1035499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CBCA-FDF0-4A00-8D2E-8BD1364EC356}"/>
              </a:ext>
            </a:extLst>
          </p:cNvPr>
          <p:cNvSpPr>
            <a:spLocks noGrp="1"/>
          </p:cNvSpPr>
          <p:nvPr>
            <p:ph type="title"/>
          </p:nvPr>
        </p:nvSpPr>
        <p:spPr>
          <a:xfrm>
            <a:off x="360000" y="360000"/>
            <a:ext cx="11484000" cy="1008000"/>
          </a:xfrm>
        </p:spPr>
        <p:txBody>
          <a:bodyPr vert="horz" lIns="0" tIns="0" rIns="0" bIns="0" rtlCol="0" anchor="t">
            <a:normAutofit/>
          </a:bodyPr>
          <a:lstStyle/>
          <a:p>
            <a:r>
              <a:rPr lang="en-US">
                <a:latin typeface="Public Sans ExtraBold" pitchFamily="2" charset="0"/>
              </a:rPr>
              <a:t>Vision for 2030</a:t>
            </a:r>
          </a:p>
        </p:txBody>
      </p:sp>
      <p:pic>
        <p:nvPicPr>
          <p:cNvPr id="1026" name="Picture 2">
            <a:extLst>
              <a:ext uri="{FF2B5EF4-FFF2-40B4-BE49-F238E27FC236}">
                <a16:creationId xmlns:a16="http://schemas.microsoft.com/office/drawing/2014/main" id="{3C24158D-BDB3-D4BC-897C-24302A0A3F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4" t="3816" r="1928" b="1904"/>
          <a:stretch>
            <a:fillRect/>
          </a:stretch>
        </p:blipFill>
        <p:spPr bwMode="auto">
          <a:xfrm>
            <a:off x="360000" y="1628924"/>
            <a:ext cx="6182586" cy="4480351"/>
          </a:xfrm>
          <a:prstGeom prst="rect">
            <a:avLst/>
          </a:prstGeom>
          <a:solidFill>
            <a:srgbClr val="FFFFFF"/>
          </a:solidFill>
        </p:spPr>
      </p:pic>
      <p:sp>
        <p:nvSpPr>
          <p:cNvPr id="12" name="Slide Number Placeholder 11">
            <a:extLst>
              <a:ext uri="{FF2B5EF4-FFF2-40B4-BE49-F238E27FC236}">
                <a16:creationId xmlns:a16="http://schemas.microsoft.com/office/drawing/2014/main" id="{E18FD0A2-BF92-A8AF-6B2C-116897828D6C}"/>
              </a:ext>
            </a:extLst>
          </p:cNvPr>
          <p:cNvSpPr>
            <a:spLocks noGrp="1"/>
          </p:cNvSpPr>
          <p:nvPr>
            <p:ph type="sldNum" sz="quarter" idx="10"/>
          </p:nvPr>
        </p:nvSpPr>
        <p:spPr>
          <a:xfrm>
            <a:off x="11124000" y="6516000"/>
            <a:ext cx="720000" cy="180000"/>
          </a:xfrm>
        </p:spPr>
        <p:txBody>
          <a:bodyPr vert="horz" lIns="0" tIns="0" rIns="0" bIns="0" rtlCol="0"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000000"/>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23</a:t>
            </a:fld>
            <a:endParaRPr kumimoji="0" lang="en-AU" sz="1200" b="0" i="0" u="none" strike="noStrike" kern="1200" cap="none" spc="0" normalizeH="0" baseline="0" noProof="0">
              <a:ln>
                <a:noFill/>
              </a:ln>
              <a:solidFill>
                <a:srgbClr val="000000"/>
              </a:solidFill>
              <a:effectLst/>
              <a:uLnTx/>
              <a:uFillTx/>
              <a:latin typeface="Public Sans Light"/>
              <a:ea typeface="+mn-ea"/>
              <a:cs typeface="+mn-cs"/>
            </a:endParaRPr>
          </a:p>
        </p:txBody>
      </p:sp>
      <p:sp>
        <p:nvSpPr>
          <p:cNvPr id="5" name="Rectangle: Rounded Corners 9">
            <a:extLst>
              <a:ext uri="{FF2B5EF4-FFF2-40B4-BE49-F238E27FC236}">
                <a16:creationId xmlns:a16="http://schemas.microsoft.com/office/drawing/2014/main" id="{6F2D0DC3-773E-39C6-152D-FEA1557D9A9A}"/>
              </a:ext>
            </a:extLst>
          </p:cNvPr>
          <p:cNvSpPr/>
          <p:nvPr/>
        </p:nvSpPr>
        <p:spPr>
          <a:xfrm>
            <a:off x="6659769" y="4182627"/>
            <a:ext cx="5055981" cy="1608396"/>
          </a:xfrm>
          <a:prstGeom prst="wedgeRoundRectCallout">
            <a:avLst>
              <a:gd name="adj1" fmla="val -20645"/>
              <a:gd name="adj2" fmla="val 70323"/>
              <a:gd name="adj3" fmla="val 16667"/>
            </a:avLst>
          </a:prstGeom>
          <a:solidFill>
            <a:schemeClr val="accent3">
              <a:lumMod val="90000"/>
            </a:schemeClr>
          </a:solidFill>
          <a:ln w="34925" cap="flat" cmpd="sng" algn="ctr">
            <a:solidFill>
              <a:srgbClr val="000000"/>
            </a:solidFill>
            <a:prstDash val="solid"/>
            <a:miter lim="800000"/>
          </a:ln>
          <a:effectLst>
            <a:outerShdw dist="50800" dir="2700000" algn="tl" rotWithShape="0">
              <a:prstClr val="black"/>
            </a:outerShdw>
          </a:effectLst>
        </p:spPr>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lvl="0" defTabSz="914377">
              <a:spcAft>
                <a:spcPts val="1200"/>
              </a:spcAft>
              <a:defRPr/>
            </a:pPr>
            <a:r>
              <a:rPr lang="en-US" sz="2000">
                <a:solidFill>
                  <a:srgbClr val="000000"/>
                </a:solidFill>
                <a:latin typeface="Public Sans SemiBold"/>
              </a:rPr>
              <a:t>"My aim would be to create a future where everyone has the chance to thrive, regardless of their background.” </a:t>
            </a:r>
          </a:p>
        </p:txBody>
      </p:sp>
      <p:sp>
        <p:nvSpPr>
          <p:cNvPr id="7" name="Rectangle: Rounded Corners 9">
            <a:extLst>
              <a:ext uri="{FF2B5EF4-FFF2-40B4-BE49-F238E27FC236}">
                <a16:creationId xmlns:a16="http://schemas.microsoft.com/office/drawing/2014/main" id="{8D314BAF-664E-06C0-8820-72B3030F6378}"/>
              </a:ext>
            </a:extLst>
          </p:cNvPr>
          <p:cNvSpPr/>
          <p:nvPr/>
        </p:nvSpPr>
        <p:spPr>
          <a:xfrm>
            <a:off x="6659769" y="1784823"/>
            <a:ext cx="5055980" cy="1781100"/>
          </a:xfrm>
          <a:prstGeom prst="wedgeRoundRectCallout">
            <a:avLst>
              <a:gd name="adj1" fmla="val -20833"/>
              <a:gd name="adj2" fmla="val 73783"/>
              <a:gd name="adj3" fmla="val 16667"/>
            </a:avLst>
          </a:prstGeom>
          <a:solidFill>
            <a:schemeClr val="accent3">
              <a:lumMod val="90000"/>
            </a:schemeClr>
          </a:solidFill>
          <a:ln w="34925" cap="flat" cmpd="sng" algn="ctr">
            <a:solidFill>
              <a:srgbClr val="000000"/>
            </a:solidFill>
            <a:prstDash val="solid"/>
            <a:miter lim="800000"/>
          </a:ln>
          <a:effectLst>
            <a:outerShdw dist="50800" dir="2700000" algn="tl" rotWithShape="0">
              <a:prstClr val="black"/>
            </a:outerShdw>
          </a:effectLst>
        </p:spPr>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lvl="0" defTabSz="914377">
              <a:spcAft>
                <a:spcPts val="1200"/>
              </a:spcAft>
              <a:defRPr/>
            </a:pPr>
            <a:r>
              <a:rPr lang="en-US" sz="2000">
                <a:solidFill>
                  <a:srgbClr val="000000"/>
                </a:solidFill>
                <a:latin typeface="Public Sans SemiBold"/>
              </a:rPr>
              <a:t>"Reduce wealth disparities, ensure equal access to education and healthcare, and promote fair representation in all areas of society." </a:t>
            </a:r>
          </a:p>
        </p:txBody>
      </p:sp>
      <p:sp>
        <p:nvSpPr>
          <p:cNvPr id="3" name="Title 1">
            <a:extLst>
              <a:ext uri="{FF2B5EF4-FFF2-40B4-BE49-F238E27FC236}">
                <a16:creationId xmlns:a16="http://schemas.microsoft.com/office/drawing/2014/main" id="{B1A34233-07F4-6560-0969-A3DA8B1CF41C}"/>
              </a:ext>
            </a:extLst>
          </p:cNvPr>
          <p:cNvSpPr txBox="1">
            <a:spLocks/>
          </p:cNvSpPr>
          <p:nvPr/>
        </p:nvSpPr>
        <p:spPr>
          <a:xfrm>
            <a:off x="3011170" y="64039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3642946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23EF02-E606-BE69-3633-65A41865D1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213F143-6ACC-E1A1-7EAC-04EC8571898A}"/>
              </a:ext>
            </a:extLst>
          </p:cNvPr>
          <p:cNvSpPr/>
          <p:nvPr/>
        </p:nvSpPr>
        <p:spPr>
          <a:xfrm>
            <a:off x="0" y="0"/>
            <a:ext cx="12192000" cy="282399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79EA12B2-A0C7-E9ED-A372-DBFA9B26280B}"/>
              </a:ext>
            </a:extLst>
          </p:cNvPr>
          <p:cNvSpPr txBox="1"/>
          <p:nvPr/>
        </p:nvSpPr>
        <p:spPr>
          <a:xfrm>
            <a:off x="348000" y="1078259"/>
            <a:ext cx="11488290" cy="1015663"/>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4800" b="0" i="0" u="none" strike="noStrike" kern="1200" cap="none" spc="0" normalizeH="0" baseline="0" noProof="0">
                <a:ln>
                  <a:noFill/>
                </a:ln>
                <a:solidFill>
                  <a:schemeClr val="accent5"/>
                </a:solidFill>
                <a:effectLst/>
                <a:uLnTx/>
                <a:uFillTx/>
                <a:latin typeface="Public Sans ExtraBold"/>
                <a:ea typeface="Segoe UI"/>
                <a:cs typeface="Segoe UI"/>
              </a:rPr>
              <a:t>Healthy and well</a:t>
            </a:r>
            <a:r>
              <a:rPr kumimoji="0" lang="en-US" sz="4800" b="0" i="0" u="none" strike="noStrike" kern="1200" cap="none" spc="0" normalizeH="0" baseline="0" noProof="0">
                <a:ln>
                  <a:noFill/>
                </a:ln>
                <a:solidFill>
                  <a:schemeClr val="accent5"/>
                </a:solidFill>
                <a:effectLst/>
                <a:uLnTx/>
                <a:uFillTx/>
                <a:latin typeface="Public Sans ExtraBold"/>
                <a:ea typeface="Segoe UI"/>
                <a:cs typeface="Segoe UI"/>
              </a:rPr>
              <a:t>​</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ublic Sans Light"/>
              <a:ea typeface="+mn-ea"/>
              <a:cs typeface="+mn-cs"/>
            </a:endParaRPr>
          </a:p>
        </p:txBody>
      </p:sp>
      <p:graphicFrame>
        <p:nvGraphicFramePr>
          <p:cNvPr id="16" name="Table 15">
            <a:extLst>
              <a:ext uri="{FF2B5EF4-FFF2-40B4-BE49-F238E27FC236}">
                <a16:creationId xmlns:a16="http://schemas.microsoft.com/office/drawing/2014/main" id="{3B06A3B2-98AF-02A3-8351-514460A9A70E}"/>
              </a:ext>
            </a:extLst>
          </p:cNvPr>
          <p:cNvGraphicFramePr>
            <a:graphicFrameLocks noGrp="1"/>
          </p:cNvGraphicFramePr>
          <p:nvPr>
            <p:extLst>
              <p:ext uri="{D42A27DB-BD31-4B8C-83A1-F6EECF244321}">
                <p14:modId xmlns:p14="http://schemas.microsoft.com/office/powerpoint/2010/main" val="1062690171"/>
              </p:ext>
            </p:extLst>
          </p:nvPr>
        </p:nvGraphicFramePr>
        <p:xfrm>
          <a:off x="355710" y="2092277"/>
          <a:ext cx="8682809" cy="4025620"/>
        </p:xfrm>
        <a:graphic>
          <a:graphicData uri="http://schemas.openxmlformats.org/drawingml/2006/table">
            <a:tbl>
              <a:tblPr>
                <a:tableStyleId>{5FD0F851-EC5A-4D38-B0AD-8093EC10F338}</a:tableStyleId>
              </a:tblPr>
              <a:tblGrid>
                <a:gridCol w="930409">
                  <a:extLst>
                    <a:ext uri="{9D8B030D-6E8A-4147-A177-3AD203B41FA5}">
                      <a16:colId xmlns:a16="http://schemas.microsoft.com/office/drawing/2014/main" val="2244631875"/>
                    </a:ext>
                  </a:extLst>
                </a:gridCol>
                <a:gridCol w="7752400">
                  <a:extLst>
                    <a:ext uri="{9D8B030D-6E8A-4147-A177-3AD203B41FA5}">
                      <a16:colId xmlns:a16="http://schemas.microsoft.com/office/drawing/2014/main" val="26017132"/>
                    </a:ext>
                  </a:extLst>
                </a:gridCol>
              </a:tblGrid>
              <a:tr h="1006405">
                <a:tc>
                  <a:txBody>
                    <a:bodyPr/>
                    <a:lstStyle/>
                    <a:p>
                      <a:pPr algn="ctr"/>
                      <a:endParaRPr lang="en-AU" sz="4400">
                        <a:latin typeface="Public Sans Black" pitchFamily="2" charset="0"/>
                      </a:endParaRPr>
                    </a:p>
                  </a:txBody>
                  <a:tcPr>
                    <a:lnL w="12700" cap="flat" cmpd="sng" algn="ctr">
                      <a:solidFill>
                        <a:schemeClr val="bg1">
                          <a:lumMod val="95000"/>
                        </a:schemeClr>
                      </a:solidFill>
                      <a:prstDash val="solid"/>
                      <a:round/>
                      <a:headEnd type="none" w="med" len="med"/>
                      <a:tailEnd type="none" w="med" len="med"/>
                    </a:lnL>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75000"/>
                      </a:schemeClr>
                    </a:solidFill>
                  </a:tcPr>
                </a:tc>
                <a:tc>
                  <a:txBody>
                    <a:bodyPr/>
                    <a:lstStyle/>
                    <a:p>
                      <a:r>
                        <a:rPr kumimoji="0" lang="en-AU" sz="1600" b="0" i="0" u="none" strike="noStrike" kern="1200" cap="none" spc="0" normalizeH="0" baseline="0">
                          <a:ln>
                            <a:noFill/>
                          </a:ln>
                          <a:solidFill>
                            <a:schemeClr val="accent5">
                              <a:lumMod val="75000"/>
                            </a:schemeClr>
                          </a:solidFill>
                          <a:effectLst/>
                          <a:uLnTx/>
                          <a:uFillTx/>
                          <a:latin typeface="Public Sans ExtraBold" pitchFamily="2" charset="0"/>
                          <a:ea typeface="+mn-ea"/>
                          <a:cs typeface="+mn-cs"/>
                        </a:rPr>
                        <a:t>Access to affordable health care</a:t>
                      </a:r>
                    </a:p>
                    <a:p>
                      <a:r>
                        <a:rPr lang="en-AU" sz="1600" kern="1200">
                          <a:solidFill>
                            <a:schemeClr val="tx1"/>
                          </a:solidFill>
                          <a:effectLst/>
                          <a:latin typeface="+mn-lt"/>
                          <a:ea typeface="+mn-ea"/>
                          <a:cs typeface="+mn-cs"/>
                        </a:rPr>
                        <a:t>Children, young people and their families need youth-friendly, culturally responsive care and call for health hub models that treat health holistically.</a:t>
                      </a:r>
                    </a:p>
                  </a:txBody>
                  <a:tcPr anchor="ctr">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AF3FF"/>
                    </a:solidFill>
                  </a:tcPr>
                </a:tc>
                <a:extLst>
                  <a:ext uri="{0D108BD9-81ED-4DB2-BD59-A6C34878D82A}">
                    <a16:rowId xmlns:a16="http://schemas.microsoft.com/office/drawing/2014/main" val="3482916283"/>
                  </a:ext>
                </a:extLst>
              </a:tr>
              <a:tr h="1006405">
                <a:tc>
                  <a:txBody>
                    <a:bodyPr/>
                    <a:lstStyle/>
                    <a:p>
                      <a:pPr algn="ctr"/>
                      <a:endParaRPr lang="en-AU" sz="4400">
                        <a:latin typeface="Public Sans Black" pitchFamily="2" charset="0"/>
                      </a:endParaRP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75000"/>
                      </a:schemeClr>
                    </a:solidFill>
                  </a:tcPr>
                </a:tc>
                <a:tc>
                  <a:txBody>
                    <a:bodyPr/>
                    <a:lstStyle/>
                    <a:p>
                      <a:r>
                        <a:rPr kumimoji="0" lang="en-AU" sz="1600" b="0" i="0" u="none" strike="noStrike" kern="1200" cap="none" spc="0" normalizeH="0" baseline="0">
                          <a:ln>
                            <a:noFill/>
                          </a:ln>
                          <a:solidFill>
                            <a:schemeClr val="accent5">
                              <a:lumMod val="75000"/>
                            </a:schemeClr>
                          </a:solidFill>
                          <a:effectLst/>
                          <a:uLnTx/>
                          <a:uFillTx/>
                          <a:latin typeface="Public Sans ExtraBold" pitchFamily="2" charset="0"/>
                          <a:ea typeface="+mn-ea"/>
                          <a:cs typeface="+mn-cs"/>
                        </a:rPr>
                        <a:t>Social determinants </a:t>
                      </a:r>
                    </a:p>
                    <a:p>
                      <a:r>
                        <a:rPr lang="en-AU" sz="1600" kern="1200">
                          <a:solidFill>
                            <a:schemeClr val="tx1"/>
                          </a:solidFill>
                          <a:effectLst/>
                          <a:latin typeface="+mn-lt"/>
                          <a:ea typeface="+mn-ea"/>
                          <a:cs typeface="+mn-cs"/>
                        </a:rPr>
                        <a:t>Stress about housing, finances, global uncertainty, and experiences of racism is a major factor impacting health and wellbeing.</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AF3FF"/>
                    </a:solidFill>
                  </a:tcPr>
                </a:tc>
                <a:extLst>
                  <a:ext uri="{0D108BD9-81ED-4DB2-BD59-A6C34878D82A}">
                    <a16:rowId xmlns:a16="http://schemas.microsoft.com/office/drawing/2014/main" val="1275262481"/>
                  </a:ext>
                </a:extLst>
              </a:tr>
              <a:tr h="1006405">
                <a:tc>
                  <a:txBody>
                    <a:bodyPr/>
                    <a:lstStyle/>
                    <a:p>
                      <a:pPr algn="ctr"/>
                      <a:endParaRPr lang="en-AU" sz="4400">
                        <a:latin typeface="Public Sans Black" pitchFamily="2" charset="0"/>
                      </a:endParaRP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5">
                        <a:lumMod val="75000"/>
                      </a:schemeClr>
                    </a:solidFill>
                  </a:tcPr>
                </a:tc>
                <a:tc>
                  <a:txBody>
                    <a:bodyPr/>
                    <a:lstStyle/>
                    <a:p>
                      <a:r>
                        <a:rPr kumimoji="0" lang="en-AU" sz="1600" b="0" i="0" u="none" strike="noStrike" kern="1200" cap="none" spc="0" normalizeH="0" baseline="0">
                          <a:ln>
                            <a:noFill/>
                          </a:ln>
                          <a:solidFill>
                            <a:schemeClr val="accent5">
                              <a:lumMod val="75000"/>
                            </a:schemeClr>
                          </a:solidFill>
                          <a:effectLst/>
                          <a:uLnTx/>
                          <a:uFillTx/>
                          <a:latin typeface="Public Sans ExtraBold" pitchFamily="2" charset="0"/>
                          <a:ea typeface="+mn-ea"/>
                          <a:cs typeface="+mn-cs"/>
                        </a:rPr>
                        <a:t>More health information and education</a:t>
                      </a:r>
                    </a:p>
                    <a:p>
                      <a:r>
                        <a:rPr lang="en-AU" sz="1600" kern="1200">
                          <a:solidFill>
                            <a:schemeClr val="tx1"/>
                          </a:solidFill>
                          <a:effectLst/>
                          <a:latin typeface="+mn-lt"/>
                          <a:ea typeface="+mn-ea"/>
                          <a:cs typeface="+mn-cs"/>
                        </a:rPr>
                        <a:t>Young people want people want to be able to access support confidentially, More cohort specific information e.g. LGBTQIA+ health.</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AF3FF"/>
                    </a:solidFill>
                  </a:tcPr>
                </a:tc>
                <a:extLst>
                  <a:ext uri="{0D108BD9-81ED-4DB2-BD59-A6C34878D82A}">
                    <a16:rowId xmlns:a16="http://schemas.microsoft.com/office/drawing/2014/main" val="3143921599"/>
                  </a:ext>
                </a:extLst>
              </a:tr>
              <a:tr h="1006405">
                <a:tc>
                  <a:txBody>
                    <a:bodyPr/>
                    <a:lstStyle/>
                    <a:p>
                      <a:pPr algn="ctr"/>
                      <a:endParaRPr lang="en-AU" sz="4400">
                        <a:latin typeface="Public Sans Black" pitchFamily="2" charset="0"/>
                      </a:endParaRPr>
                    </a:p>
                  </a:txBody>
                  <a:tcPr>
                    <a:lnT w="12700" cap="flat" cmpd="sng" algn="ctr">
                      <a:solidFill>
                        <a:schemeClr val="bg1">
                          <a:lumMod val="95000"/>
                        </a:schemeClr>
                      </a:solidFill>
                      <a:prstDash val="solid"/>
                      <a:round/>
                      <a:headEnd type="none" w="med" len="med"/>
                      <a:tailEnd type="none" w="med" len="med"/>
                    </a:lnT>
                    <a:solidFill>
                      <a:schemeClr val="accent5">
                        <a:lumMod val="75000"/>
                      </a:schemeClr>
                    </a:solidFill>
                  </a:tcPr>
                </a:tc>
                <a:tc>
                  <a:txBody>
                    <a:bodyPr/>
                    <a:lstStyle/>
                    <a:p>
                      <a:pPr marL="0" algn="l" defTabSz="914377" rtl="0" eaLnBrk="1" latinLnBrk="0" hangingPunct="1"/>
                      <a:r>
                        <a:rPr kumimoji="0" lang="en-AU" sz="1600" b="0" i="0" u="none" strike="noStrike" kern="1200" cap="none" spc="0" normalizeH="0" baseline="0">
                          <a:ln>
                            <a:noFill/>
                          </a:ln>
                          <a:solidFill>
                            <a:schemeClr val="accent5">
                              <a:lumMod val="75000"/>
                            </a:schemeClr>
                          </a:solidFill>
                          <a:effectLst/>
                          <a:uLnTx/>
                          <a:uFillTx/>
                          <a:latin typeface="Public Sans ExtraBold" pitchFamily="2" charset="0"/>
                          <a:ea typeface="+mn-ea"/>
                          <a:cs typeface="+mn-cs"/>
                        </a:rPr>
                        <a:t>Harm minimisation for online safety and other addition harms</a:t>
                      </a:r>
                    </a:p>
                    <a:p>
                      <a:r>
                        <a:rPr lang="en-AU" sz="1600"/>
                        <a:t>More action is needed on </a:t>
                      </a:r>
                      <a:r>
                        <a:rPr lang="en-AU" sz="1600" kern="1200">
                          <a:solidFill>
                            <a:schemeClr val="tx1"/>
                          </a:solidFill>
                          <a:effectLst/>
                          <a:latin typeface="+mn-lt"/>
                          <a:ea typeface="+mn-ea"/>
                          <a:cs typeface="+mn-cs"/>
                        </a:rPr>
                        <a:t>online safety and responsible technology use, as well as to prevent addiction harms from vaping, alcohol, gambling and technology.</a:t>
                      </a:r>
                    </a:p>
                  </a:txBody>
                  <a:tcPr anchor="ctr">
                    <a:lnT w="12700" cap="flat" cmpd="sng" algn="ctr">
                      <a:solidFill>
                        <a:schemeClr val="bg1">
                          <a:lumMod val="95000"/>
                        </a:schemeClr>
                      </a:solidFill>
                      <a:prstDash val="solid"/>
                      <a:round/>
                      <a:headEnd type="none" w="med" len="med"/>
                      <a:tailEnd type="none" w="med" len="med"/>
                    </a:lnT>
                    <a:solidFill>
                      <a:srgbClr val="FAF3FF"/>
                    </a:solidFill>
                  </a:tcPr>
                </a:tc>
                <a:extLst>
                  <a:ext uri="{0D108BD9-81ED-4DB2-BD59-A6C34878D82A}">
                    <a16:rowId xmlns:a16="http://schemas.microsoft.com/office/drawing/2014/main" val="645856884"/>
                  </a:ext>
                </a:extLst>
              </a:tr>
            </a:tbl>
          </a:graphicData>
        </a:graphic>
      </p:graphicFrame>
      <p:sp>
        <p:nvSpPr>
          <p:cNvPr id="21" name="Title 1">
            <a:extLst>
              <a:ext uri="{FF2B5EF4-FFF2-40B4-BE49-F238E27FC236}">
                <a16:creationId xmlns:a16="http://schemas.microsoft.com/office/drawing/2014/main" id="{041851D6-A4A3-3F74-2D66-D876E675EBC1}"/>
              </a:ext>
            </a:extLst>
          </p:cNvPr>
          <p:cNvSpPr>
            <a:spLocks noGrp="1"/>
          </p:cNvSpPr>
          <p:nvPr>
            <p:ph type="title"/>
          </p:nvPr>
        </p:nvSpPr>
        <p:spPr/>
        <p:txBody>
          <a:bodyPr/>
          <a:lstStyle/>
          <a:p>
            <a:r>
              <a:rPr lang="en-AU" b="1">
                <a:latin typeface="Public Sans ExtraBold" pitchFamily="2" charset="0"/>
              </a:rPr>
              <a:t>Key findings</a:t>
            </a:r>
          </a:p>
        </p:txBody>
      </p:sp>
      <p:sp>
        <p:nvSpPr>
          <p:cNvPr id="3" name="Rectangle: Rounded Corners 9">
            <a:extLst>
              <a:ext uri="{FF2B5EF4-FFF2-40B4-BE49-F238E27FC236}">
                <a16:creationId xmlns:a16="http://schemas.microsoft.com/office/drawing/2014/main" id="{00827952-2123-5DD4-8675-291CC332AE86}"/>
              </a:ext>
            </a:extLst>
          </p:cNvPr>
          <p:cNvSpPr/>
          <p:nvPr/>
        </p:nvSpPr>
        <p:spPr>
          <a:xfrm>
            <a:off x="9240970" y="2505713"/>
            <a:ext cx="2748579" cy="1810812"/>
          </a:xfrm>
          <a:prstGeom prst="wedgeRoundRectCallout">
            <a:avLst>
              <a:gd name="adj1" fmla="val -20833"/>
              <a:gd name="adj2" fmla="val 83944"/>
              <a:gd name="adj3" fmla="val 16667"/>
            </a:avLst>
          </a:prstGeom>
          <a:solidFill>
            <a:schemeClr val="accent3">
              <a:lumMod val="90000"/>
            </a:schemeClr>
          </a:solidFill>
          <a:ln w="34925" cap="flat" cmpd="sng" algn="ctr">
            <a:solidFill>
              <a:srgbClr val="000000"/>
            </a:solidFill>
            <a:prstDash val="solid"/>
            <a:miter lim="800000"/>
          </a:ln>
          <a:effectLst>
            <a:outerShdw dist="50800" dir="2700000" algn="tl" rotWithShape="0">
              <a:prstClr val="black"/>
            </a:outerShdw>
          </a:effectLst>
        </p:spPr>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defTabSz="609585" rtl="0" eaLnBrk="1" fontAlgn="auto" latinLnBrk="0" hangingPunct="1">
              <a:lnSpc>
                <a:spcPct val="100000"/>
              </a:lnSpc>
              <a:spcBef>
                <a:spcPts val="0"/>
              </a:spcBef>
              <a:spcAft>
                <a:spcPts val="0"/>
              </a:spcAft>
              <a:buClrTx/>
              <a:buSzTx/>
              <a:buFontTx/>
              <a:buNone/>
              <a:tabLst/>
              <a:defRPr/>
            </a:pPr>
            <a:r>
              <a:rPr lang="en-AU" sz="1600">
                <a:solidFill>
                  <a:srgbClr val="000000"/>
                </a:solidFill>
                <a:latin typeface="Public Sans ExtraBold" pitchFamily="2" charset="0"/>
              </a:rPr>
              <a:t>“If we don’t want our parents to know, they shouldn’t. They should be able to go without waiting for their parents’ permission.”</a:t>
            </a:r>
            <a:endParaRPr kumimoji="0" lang="en-AU" sz="1600" b="0" i="0" u="none" strike="noStrike" kern="1200" cap="none" spc="0" normalizeH="0" baseline="0" noProof="0">
              <a:ln>
                <a:noFill/>
              </a:ln>
              <a:solidFill>
                <a:srgbClr val="000000"/>
              </a:solidFill>
              <a:effectLst/>
              <a:uLnTx/>
              <a:uFillTx/>
              <a:latin typeface="Public Sans Light"/>
              <a:ea typeface="+mn-ea"/>
              <a:cs typeface="+mn-cs"/>
            </a:endParaRPr>
          </a:p>
        </p:txBody>
      </p:sp>
      <p:pic>
        <p:nvPicPr>
          <p:cNvPr id="15" name="Picture 14">
            <a:extLst>
              <a:ext uri="{FF2B5EF4-FFF2-40B4-BE49-F238E27FC236}">
                <a16:creationId xmlns:a16="http://schemas.microsoft.com/office/drawing/2014/main" id="{82871604-065E-483A-DE8E-1A90A99F3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2249" y="0"/>
            <a:ext cx="2542252" cy="2542252"/>
          </a:xfrm>
          <a:prstGeom prst="rect">
            <a:avLst/>
          </a:prstGeom>
        </p:spPr>
      </p:pic>
      <p:pic>
        <p:nvPicPr>
          <p:cNvPr id="4" name="Graphic 3" descr="Doctor female with solid fill">
            <a:extLst>
              <a:ext uri="{FF2B5EF4-FFF2-40B4-BE49-F238E27FC236}">
                <a16:creationId xmlns:a16="http://schemas.microsoft.com/office/drawing/2014/main" id="{E882FCC9-BBB5-1354-2B64-BED3E6FF971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4908" y="2234259"/>
            <a:ext cx="738554" cy="738554"/>
          </a:xfrm>
          <a:prstGeom prst="rect">
            <a:avLst/>
          </a:prstGeom>
        </p:spPr>
      </p:pic>
      <p:pic>
        <p:nvPicPr>
          <p:cNvPr id="6" name="Graphic 5" descr="Circles with lines with solid fill">
            <a:extLst>
              <a:ext uri="{FF2B5EF4-FFF2-40B4-BE49-F238E27FC236}">
                <a16:creationId xmlns:a16="http://schemas.microsoft.com/office/drawing/2014/main" id="{F1D1F6D2-C13D-A6AA-8867-5D02172361D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7085" y="3257875"/>
            <a:ext cx="738555" cy="738555"/>
          </a:xfrm>
          <a:prstGeom prst="rect">
            <a:avLst/>
          </a:prstGeom>
        </p:spPr>
      </p:pic>
      <p:pic>
        <p:nvPicPr>
          <p:cNvPr id="9" name="Graphic 8" descr="Information with solid fill">
            <a:extLst>
              <a:ext uri="{FF2B5EF4-FFF2-40B4-BE49-F238E27FC236}">
                <a16:creationId xmlns:a16="http://schemas.microsoft.com/office/drawing/2014/main" id="{5BAE3DA9-6FDC-FDFD-8403-632DAB067B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6555" y="4281492"/>
            <a:ext cx="655259" cy="655259"/>
          </a:xfrm>
          <a:prstGeom prst="rect">
            <a:avLst/>
          </a:prstGeom>
        </p:spPr>
      </p:pic>
      <p:pic>
        <p:nvPicPr>
          <p:cNvPr id="11" name="Graphic 10" descr="Online Network with solid fill">
            <a:extLst>
              <a:ext uri="{FF2B5EF4-FFF2-40B4-BE49-F238E27FC236}">
                <a16:creationId xmlns:a16="http://schemas.microsoft.com/office/drawing/2014/main" id="{37DD6EE8-54F9-4AA7-1A26-D7D26A60E90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6771" y="5370633"/>
            <a:ext cx="580136" cy="580136"/>
          </a:xfrm>
          <a:prstGeom prst="rect">
            <a:avLst/>
          </a:prstGeom>
        </p:spPr>
      </p:pic>
      <p:sp>
        <p:nvSpPr>
          <p:cNvPr id="5" name="Title 1">
            <a:extLst>
              <a:ext uri="{FF2B5EF4-FFF2-40B4-BE49-F238E27FC236}">
                <a16:creationId xmlns:a16="http://schemas.microsoft.com/office/drawing/2014/main" id="{4A3BF72D-50EB-4587-DBAD-BE2819B588DF}"/>
              </a:ext>
            </a:extLst>
          </p:cNvPr>
          <p:cNvSpPr txBox="1">
            <a:spLocks/>
          </p:cNvSpPr>
          <p:nvPr/>
        </p:nvSpPr>
        <p:spPr>
          <a:xfrm>
            <a:off x="3011170" y="64039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1476656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79A3A-30CE-F804-28DD-1D3074DC2B5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128238F-2EB2-DD44-A71E-6C4886A264CA}"/>
              </a:ext>
            </a:extLst>
          </p:cNvPr>
          <p:cNvSpPr/>
          <p:nvPr/>
        </p:nvSpPr>
        <p:spPr>
          <a:xfrm>
            <a:off x="0" y="0"/>
            <a:ext cx="12192000" cy="2823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65EA9B90-EDC6-FACE-8374-90FC418BE775}"/>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kumimoji="0" lang="en-AU" sz="4800" b="0" i="0" u="none" strike="noStrike" kern="1200" cap="none" spc="0" normalizeH="0" baseline="0" noProof="0">
                <a:ln>
                  <a:noFill/>
                </a:ln>
                <a:solidFill>
                  <a:srgbClr val="7D9883"/>
                </a:solidFill>
                <a:effectLst/>
                <a:uLnTx/>
                <a:uFillTx/>
                <a:latin typeface="Public Sans ExtraBold"/>
                <a:ea typeface="Segoe UI"/>
                <a:cs typeface="Segoe UI"/>
              </a:rPr>
              <a:t>First Nations engagement</a:t>
            </a:r>
            <a:endParaRPr kumimoji="0" lang="en-US" sz="4800" b="0" i="0" u="none" strike="noStrike" kern="1200" cap="none" spc="0" normalizeH="0" baseline="0" noProof="0">
              <a:ln>
                <a:noFill/>
              </a:ln>
              <a:solidFill>
                <a:srgbClr val="7D9883"/>
              </a:solidFill>
              <a:effectLst/>
              <a:uLnTx/>
              <a:uFillTx/>
              <a:latin typeface="Public Sans ExtraBold"/>
              <a:ea typeface="Segoe UI"/>
              <a:cs typeface="Segoe UI"/>
            </a:endParaRPr>
          </a:p>
        </p:txBody>
      </p:sp>
      <p:graphicFrame>
        <p:nvGraphicFramePr>
          <p:cNvPr id="16" name="Table 15">
            <a:extLst>
              <a:ext uri="{FF2B5EF4-FFF2-40B4-BE49-F238E27FC236}">
                <a16:creationId xmlns:a16="http://schemas.microsoft.com/office/drawing/2014/main" id="{B30E7422-A417-70D3-AB50-98B532A67928}"/>
              </a:ext>
            </a:extLst>
          </p:cNvPr>
          <p:cNvGraphicFramePr>
            <a:graphicFrameLocks noGrp="1"/>
          </p:cNvGraphicFramePr>
          <p:nvPr/>
        </p:nvGraphicFramePr>
        <p:xfrm>
          <a:off x="360000" y="2700000"/>
          <a:ext cx="8280000" cy="3115560"/>
        </p:xfrm>
        <a:graphic>
          <a:graphicData uri="http://schemas.openxmlformats.org/drawingml/2006/table">
            <a:tbl>
              <a:tblPr>
                <a:tableStyleId>{5FD0F851-EC5A-4D38-B0AD-8093EC10F338}</a:tableStyleId>
              </a:tblPr>
              <a:tblGrid>
                <a:gridCol w="826678">
                  <a:extLst>
                    <a:ext uri="{9D8B030D-6E8A-4147-A177-3AD203B41FA5}">
                      <a16:colId xmlns:a16="http://schemas.microsoft.com/office/drawing/2014/main" val="2244631875"/>
                    </a:ext>
                  </a:extLst>
                </a:gridCol>
                <a:gridCol w="7453322">
                  <a:extLst>
                    <a:ext uri="{9D8B030D-6E8A-4147-A177-3AD203B41FA5}">
                      <a16:colId xmlns:a16="http://schemas.microsoft.com/office/drawing/2014/main" val="26017132"/>
                    </a:ext>
                  </a:extLst>
                </a:gridCol>
              </a:tblGrid>
              <a:tr h="792649">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kern="1200">
                          <a:solidFill>
                            <a:schemeClr val="tx1">
                              <a:lumMod val="95000"/>
                              <a:lumOff val="5000"/>
                            </a:schemeClr>
                          </a:solidFill>
                          <a:effectLst/>
                          <a:latin typeface="Public Sans ExtraBold" pitchFamily="2" charset="0"/>
                          <a:ea typeface="+mn-ea"/>
                          <a:cs typeface="+mn-cs"/>
                        </a:rPr>
                        <a:t>Culture-based wellbeing</a:t>
                      </a:r>
                    </a:p>
                    <a:p>
                      <a:pPr lvl="0">
                        <a:buNone/>
                      </a:pPr>
                      <a:r>
                        <a:rPr lang="en-AU" sz="1600"/>
                        <a:t>Connection to culture and social opportunities is seen as a way to improve mental health and wellbeing, not just clinical services. Sport, community and school-based programs all help</a:t>
                      </a:r>
                      <a:r>
                        <a:rPr lang="en-AU" sz="1600" kern="1200">
                          <a:solidFill>
                            <a:schemeClr val="tx1">
                              <a:lumMod val="95000"/>
                              <a:lumOff val="5000"/>
                            </a:schemeClr>
                          </a:solidFill>
                          <a:effectLst/>
                          <a:latin typeface="+mn-lt"/>
                          <a:ea typeface="+mn-ea"/>
                          <a:cs typeface="+mn-cs"/>
                        </a:rPr>
                        <a:t>.</a:t>
                      </a:r>
                      <a:endParaRPr lang="en-US"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3482916283"/>
                  </a:ext>
                </a:extLst>
              </a:tr>
              <a:tr h="677915">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r>
                        <a:rPr lang="en-AU" sz="1600" b="1" kern="1200">
                          <a:solidFill>
                            <a:schemeClr val="tx1">
                              <a:lumMod val="95000"/>
                              <a:lumOff val="5000"/>
                            </a:schemeClr>
                          </a:solidFill>
                          <a:effectLst/>
                          <a:latin typeface="Public Sans ExtraBold" pitchFamily="2" charset="0"/>
                          <a:ea typeface="+mn-ea"/>
                          <a:cs typeface="+mn-cs"/>
                        </a:rPr>
                        <a:t>Cost of living, substances and racism</a:t>
                      </a:r>
                    </a:p>
                    <a:p>
                      <a:r>
                        <a:rPr lang="en-AU" sz="1600"/>
                        <a:t>Substance use like vaping and alcohol, COVID lockdowns, cost of living and rising racism all weigh on wellbeing</a:t>
                      </a:r>
                      <a:r>
                        <a:rPr lang="en-AU" sz="1600" kern="1200">
                          <a:solidFill>
                            <a:schemeClr val="tx1">
                              <a:lumMod val="95000"/>
                              <a:lumOff val="5000"/>
                            </a:schemeClr>
                          </a:solidFill>
                          <a:effectLst/>
                          <a:latin typeface="+mn-lt"/>
                          <a:ea typeface="+mn-ea"/>
                          <a:cs typeface="+mn-cs"/>
                        </a:rPr>
                        <a:t>.</a:t>
                      </a:r>
                      <a:endParaRPr lang="en-AU"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1275262481"/>
                  </a:ext>
                </a:extLst>
              </a:tr>
              <a:tr h="677915">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kern="1200">
                          <a:solidFill>
                            <a:schemeClr val="tx1">
                              <a:lumMod val="95000"/>
                              <a:lumOff val="5000"/>
                            </a:schemeClr>
                          </a:solidFill>
                          <a:effectLst/>
                          <a:latin typeface="Public Sans ExtraBold" pitchFamily="2" charset="0"/>
                          <a:ea typeface="+mn-ea"/>
                          <a:cs typeface="+mn-cs"/>
                        </a:rPr>
                        <a:t>Confidential, accessible services</a:t>
                      </a:r>
                      <a:endParaRPr lang="en-AU" sz="1600" b="1" kern="1200" noProof="0">
                        <a:solidFill>
                          <a:schemeClr val="tx1">
                            <a:lumMod val="95000"/>
                            <a:lumOff val="5000"/>
                          </a:schemeClr>
                        </a:solidFill>
                        <a:effectLst/>
                        <a:latin typeface="Public Sans ExtraBold" pitchFamily="2" charset="0"/>
                        <a:ea typeface="+mn-ea"/>
                        <a:cs typeface="+mn-cs"/>
                      </a:endParaRPr>
                    </a:p>
                    <a:p>
                      <a:pPr lvl="0">
                        <a:buNone/>
                      </a:pPr>
                      <a:r>
                        <a:rPr lang="en-AU" sz="1600"/>
                        <a:t>Students want confidential mental health services that don't need parental permission, plus after-hours and weekend access</a:t>
                      </a:r>
                      <a:r>
                        <a:rPr lang="en-AU" sz="1600" b="0" i="0" u="none" strike="noStrike" noProof="0">
                          <a:solidFill>
                            <a:schemeClr val="tx1">
                              <a:lumMod val="95000"/>
                              <a:lumOff val="5000"/>
                            </a:schemeClr>
                          </a:solidFill>
                          <a:latin typeface="Public Sans Light"/>
                        </a:rPr>
                        <a:t>. </a:t>
                      </a: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2808022447"/>
                  </a:ext>
                </a:extLst>
              </a:tr>
            </a:tbl>
          </a:graphicData>
        </a:graphic>
      </p:graphicFrame>
      <p:sp>
        <p:nvSpPr>
          <p:cNvPr id="21" name="Title 1">
            <a:extLst>
              <a:ext uri="{FF2B5EF4-FFF2-40B4-BE49-F238E27FC236}">
                <a16:creationId xmlns:a16="http://schemas.microsoft.com/office/drawing/2014/main" id="{C752B135-8D72-4237-4530-582A7DDDD862}"/>
              </a:ext>
            </a:extLst>
          </p:cNvPr>
          <p:cNvSpPr>
            <a:spLocks noGrp="1"/>
          </p:cNvSpPr>
          <p:nvPr>
            <p:ph type="title"/>
          </p:nvPr>
        </p:nvSpPr>
        <p:spPr/>
        <p:txBody>
          <a:bodyPr/>
          <a:lstStyle/>
          <a:p>
            <a:r>
              <a:rPr lang="en-AU" b="1">
                <a:latin typeface="Public Sans ExtraBold" pitchFamily="2" charset="0"/>
              </a:rPr>
              <a:t>Key findings – Healthy and well </a:t>
            </a:r>
            <a:endParaRPr lang="en-AU">
              <a:latin typeface="Public Sans ExtraBold" pitchFamily="2" charset="0"/>
            </a:endParaRPr>
          </a:p>
        </p:txBody>
      </p:sp>
      <p:sp>
        <p:nvSpPr>
          <p:cNvPr id="5" name="Rectangle: Rounded Corners 9">
            <a:extLst>
              <a:ext uri="{FF2B5EF4-FFF2-40B4-BE49-F238E27FC236}">
                <a16:creationId xmlns:a16="http://schemas.microsoft.com/office/drawing/2014/main" id="{7E862BEF-FFEB-41DD-689E-FD750D9441C3}"/>
              </a:ext>
            </a:extLst>
          </p:cNvPr>
          <p:cNvSpPr/>
          <p:nvPr/>
        </p:nvSpPr>
        <p:spPr>
          <a:xfrm>
            <a:off x="8812800" y="2160000"/>
            <a:ext cx="3240000" cy="2686413"/>
          </a:xfrm>
          <a:prstGeom prst="wedgeRoundRectCallout">
            <a:avLst>
              <a:gd name="adj1" fmla="val 20010"/>
              <a:gd name="adj2" fmla="val 75391"/>
              <a:gd name="adj3" fmla="val 16667"/>
            </a:avLst>
          </a:prstGeom>
          <a:solidFill>
            <a:srgbClr val="506454"/>
          </a:solidFill>
          <a:ln w="34925" cap="flat" cmpd="sng" algn="ctr">
            <a:solidFill>
              <a:srgbClr val="000000"/>
            </a:solidFill>
            <a:prstDash val="solid"/>
            <a:miter lim="800000"/>
          </a:ln>
          <a:effectLst>
            <a:outerShdw dist="50800" dir="2700000" algn="tl" rotWithShape="0">
              <a:prstClr val="black"/>
            </a:outerShdw>
          </a:effectLst>
        </p:spPr>
        <p:txBody>
          <a:bodyPr lIns="91440" tIns="45720" rIns="91440" bIns="4572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lang="en-AU" sz="1600">
                <a:solidFill>
                  <a:schemeClr val="bg1"/>
                </a:solidFill>
                <a:latin typeface="Public Sans ExtraBold"/>
              </a:rPr>
              <a:t>“Connection to culture or social opportunities as a way to improve mental health rather than just delivering a mental health service.”</a:t>
            </a:r>
            <a:endParaRPr lang="en-AU" sz="1600">
              <a:solidFill>
                <a:schemeClr val="bg1"/>
              </a:solidFill>
              <a:latin typeface="Public Sans ExtraBold" pitchFamily="2" charset="0"/>
            </a:endParaRPr>
          </a:p>
        </p:txBody>
      </p:sp>
      <p:pic>
        <p:nvPicPr>
          <p:cNvPr id="3" name="Graphic 2" descr="Coins with solid fill">
            <a:extLst>
              <a:ext uri="{FF2B5EF4-FFF2-40B4-BE49-F238E27FC236}">
                <a16:creationId xmlns:a16="http://schemas.microsoft.com/office/drawing/2014/main" id="{5A033ACD-B197-EB16-A3A3-AE1661A741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1692" y="4011910"/>
            <a:ext cx="625296" cy="625296"/>
          </a:xfrm>
          <a:prstGeom prst="rect">
            <a:avLst/>
          </a:prstGeom>
        </p:spPr>
      </p:pic>
      <p:pic>
        <p:nvPicPr>
          <p:cNvPr id="6" name="Graphic 5" descr="Mental Health with solid fill">
            <a:extLst>
              <a:ext uri="{FF2B5EF4-FFF2-40B4-BE49-F238E27FC236}">
                <a16:creationId xmlns:a16="http://schemas.microsoft.com/office/drawing/2014/main" id="{4969D67B-3322-6B28-AA95-7191CBD65D6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1692" y="5034683"/>
            <a:ext cx="625296" cy="625296"/>
          </a:xfrm>
          <a:prstGeom prst="rect">
            <a:avLst/>
          </a:prstGeom>
        </p:spPr>
      </p:pic>
      <p:pic>
        <p:nvPicPr>
          <p:cNvPr id="11" name="Graphic 10" descr="Rugby ball with solid fill">
            <a:extLst>
              <a:ext uri="{FF2B5EF4-FFF2-40B4-BE49-F238E27FC236}">
                <a16:creationId xmlns:a16="http://schemas.microsoft.com/office/drawing/2014/main" id="{93FB9A9B-DD98-E5C7-29E6-10960B43BEC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1692" y="2989136"/>
            <a:ext cx="625296" cy="625296"/>
          </a:xfrm>
          <a:prstGeom prst="rect">
            <a:avLst/>
          </a:prstGeom>
        </p:spPr>
      </p:pic>
      <p:pic>
        <p:nvPicPr>
          <p:cNvPr id="4" name="Picture 3">
            <a:extLst>
              <a:ext uri="{FF2B5EF4-FFF2-40B4-BE49-F238E27FC236}">
                <a16:creationId xmlns:a16="http://schemas.microsoft.com/office/drawing/2014/main" id="{4BEA56CA-508C-ED75-C622-C4C7711A04B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92800" y="255220"/>
            <a:ext cx="2880000" cy="608780"/>
          </a:xfrm>
          <a:prstGeom prst="rect">
            <a:avLst/>
          </a:prstGeom>
        </p:spPr>
      </p:pic>
      <p:sp>
        <p:nvSpPr>
          <p:cNvPr id="2" name="Title 1">
            <a:extLst>
              <a:ext uri="{FF2B5EF4-FFF2-40B4-BE49-F238E27FC236}">
                <a16:creationId xmlns:a16="http://schemas.microsoft.com/office/drawing/2014/main" id="{9B0D255B-5E62-4A8C-8842-73AA6E94E685}"/>
              </a:ext>
            </a:extLst>
          </p:cNvPr>
          <p:cNvSpPr txBox="1">
            <a:spLocks/>
          </p:cNvSpPr>
          <p:nvPr/>
        </p:nvSpPr>
        <p:spPr>
          <a:xfrm>
            <a:off x="3011170" y="64039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2651033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32000"/>
          </a:schemeClr>
        </a:solidFill>
        <a:effectLst/>
      </p:bgPr>
    </p:bg>
    <p:spTree>
      <p:nvGrpSpPr>
        <p:cNvPr id="1" name="">
          <a:extLst>
            <a:ext uri="{FF2B5EF4-FFF2-40B4-BE49-F238E27FC236}">
              <a16:creationId xmlns:a16="http://schemas.microsoft.com/office/drawing/2014/main" id="{2E4F3308-1055-DACE-F513-2283B72BFF0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5E542A3-0DC6-5E36-9EF5-B4D881D4AE1D}"/>
              </a:ext>
            </a:extLst>
          </p:cNvPr>
          <p:cNvSpPr/>
          <p:nvPr/>
        </p:nvSpPr>
        <p:spPr>
          <a:xfrm>
            <a:off x="0" y="0"/>
            <a:ext cx="12192000" cy="2823993"/>
          </a:xfrm>
          <a:prstGeom prst="rect">
            <a:avLst/>
          </a:prstGeom>
          <a:solidFill>
            <a:schemeClr val="bg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312859D1-EC57-F1D8-E6B8-741D7DBE7B8C}"/>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4800" b="0" i="0" u="none" strike="noStrike" kern="1200" cap="none" spc="0" normalizeH="0" baseline="0" noProof="0">
                <a:ln>
                  <a:noFill/>
                </a:ln>
                <a:solidFill>
                  <a:srgbClr val="002664">
                    <a:lumMod val="75000"/>
                    <a:lumOff val="25000"/>
                  </a:srgbClr>
                </a:solidFill>
                <a:effectLst/>
                <a:uLnTx/>
                <a:uFillTx/>
                <a:latin typeface="Public Sans ExtraBold"/>
                <a:ea typeface="Segoe UI"/>
                <a:cs typeface="Segoe UI"/>
              </a:rPr>
              <a:t>Supported and safe</a:t>
            </a:r>
            <a:r>
              <a:rPr kumimoji="0" lang="en-US" sz="4800" b="0" i="0" u="none" strike="noStrike" kern="1200" cap="none" spc="0" normalizeH="0" baseline="0" noProof="0">
                <a:ln>
                  <a:noFill/>
                </a:ln>
                <a:solidFill>
                  <a:srgbClr val="000000"/>
                </a:solidFill>
                <a:effectLst/>
                <a:uLnTx/>
                <a:uFillTx/>
                <a:latin typeface="Public Sans ExtraBold"/>
                <a:ea typeface="Segoe UI"/>
                <a:cs typeface="Segoe UI"/>
              </a:rPr>
              <a:t>​</a:t>
            </a:r>
          </a:p>
        </p:txBody>
      </p:sp>
      <p:graphicFrame>
        <p:nvGraphicFramePr>
          <p:cNvPr id="16" name="Table 15">
            <a:extLst>
              <a:ext uri="{FF2B5EF4-FFF2-40B4-BE49-F238E27FC236}">
                <a16:creationId xmlns:a16="http://schemas.microsoft.com/office/drawing/2014/main" id="{367D375C-F4F9-2EFA-0678-A024AF5DF269}"/>
              </a:ext>
            </a:extLst>
          </p:cNvPr>
          <p:cNvGraphicFramePr>
            <a:graphicFrameLocks noGrp="1"/>
          </p:cNvGraphicFramePr>
          <p:nvPr>
            <p:extLst>
              <p:ext uri="{D42A27DB-BD31-4B8C-83A1-F6EECF244321}">
                <p14:modId xmlns:p14="http://schemas.microsoft.com/office/powerpoint/2010/main" val="3117708417"/>
              </p:ext>
            </p:extLst>
          </p:nvPr>
        </p:nvGraphicFramePr>
        <p:xfrm>
          <a:off x="360000" y="1930578"/>
          <a:ext cx="8609268" cy="4434213"/>
        </p:xfrm>
        <a:graphic>
          <a:graphicData uri="http://schemas.openxmlformats.org/drawingml/2006/table">
            <a:tbl>
              <a:tblPr>
                <a:tableStyleId>{5FD0F851-EC5A-4D38-B0AD-8093EC10F338}</a:tableStyleId>
              </a:tblPr>
              <a:tblGrid>
                <a:gridCol w="993443">
                  <a:extLst>
                    <a:ext uri="{9D8B030D-6E8A-4147-A177-3AD203B41FA5}">
                      <a16:colId xmlns:a16="http://schemas.microsoft.com/office/drawing/2014/main" val="2244631875"/>
                    </a:ext>
                  </a:extLst>
                </a:gridCol>
                <a:gridCol w="7615825">
                  <a:extLst>
                    <a:ext uri="{9D8B030D-6E8A-4147-A177-3AD203B41FA5}">
                      <a16:colId xmlns:a16="http://schemas.microsoft.com/office/drawing/2014/main" val="26017132"/>
                    </a:ext>
                  </a:extLst>
                </a:gridCol>
              </a:tblGrid>
              <a:tr h="1043052">
                <a:tc>
                  <a:txBody>
                    <a:bodyPr/>
                    <a:lstStyle/>
                    <a:p>
                      <a:endParaRPr lang="en-AU" sz="1600"/>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2">
                        <a:lumMod val="90000"/>
                        <a:lumOff val="10000"/>
                      </a:schemeClr>
                    </a:solidFill>
                  </a:tcPr>
                </a:tc>
                <a:tc>
                  <a:txBody>
                    <a:bodyPr/>
                    <a:lstStyle/>
                    <a:p>
                      <a:r>
                        <a:rPr lang="en-AU" sz="1600" b="1" kern="1200">
                          <a:solidFill>
                            <a:schemeClr val="bg2">
                              <a:lumMod val="75000"/>
                              <a:lumOff val="25000"/>
                            </a:schemeClr>
                          </a:solidFill>
                          <a:effectLst/>
                          <a:latin typeface="Public Sans ExtraBold" pitchFamily="2" charset="0"/>
                          <a:ea typeface="+mn-ea"/>
                          <a:cs typeface="+mn-cs"/>
                        </a:rPr>
                        <a:t>Financial stress</a:t>
                      </a:r>
                    </a:p>
                    <a:p>
                      <a:pPr marL="0" algn="l" defTabSz="914377" rtl="0" eaLnBrk="1" latinLnBrk="0" hangingPunct="1"/>
                      <a:r>
                        <a:rPr lang="en-AU" sz="1600" b="0" kern="1200">
                          <a:solidFill>
                            <a:schemeClr val="tx1"/>
                          </a:solidFill>
                          <a:effectLst/>
                          <a:latin typeface="+mn-lt"/>
                          <a:ea typeface="+mn-ea"/>
                          <a:cs typeface="+mn-cs"/>
                        </a:rPr>
                        <a:t>The cost of living, poverty and unmet needs are driving a range of adverse outcomes, including youth crime.</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EFF5FF"/>
                    </a:solidFill>
                  </a:tcPr>
                </a:tc>
                <a:extLst>
                  <a:ext uri="{0D108BD9-81ED-4DB2-BD59-A6C34878D82A}">
                    <a16:rowId xmlns:a16="http://schemas.microsoft.com/office/drawing/2014/main" val="3482916283"/>
                  </a:ext>
                </a:extLst>
              </a:tr>
              <a:tr h="996004">
                <a:tc>
                  <a:txBody>
                    <a:bodyPr/>
                    <a:lstStyle/>
                    <a:p>
                      <a:endParaRPr lang="en-AU" sz="1600"/>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2">
                        <a:lumMod val="90000"/>
                        <a:lumOff val="10000"/>
                      </a:schemeClr>
                    </a:solidFill>
                  </a:tcPr>
                </a:tc>
                <a:tc>
                  <a:txBody>
                    <a:bodyPr/>
                    <a:lstStyle/>
                    <a:p>
                      <a:r>
                        <a:rPr kumimoji="0" lang="en-AU" sz="1600" b="0" i="0" u="none" strike="noStrike" kern="1200" cap="none" spc="0" normalizeH="0" baseline="0">
                          <a:ln>
                            <a:noFill/>
                          </a:ln>
                          <a:solidFill>
                            <a:schemeClr val="bg2">
                              <a:lumMod val="75000"/>
                              <a:lumOff val="25000"/>
                            </a:schemeClr>
                          </a:solidFill>
                          <a:effectLst/>
                          <a:uLnTx/>
                          <a:uFillTx/>
                          <a:latin typeface="Public Sans ExtraBold" pitchFamily="2" charset="0"/>
                          <a:ea typeface="+mn-ea"/>
                          <a:cs typeface="+mn-cs"/>
                        </a:rPr>
                        <a:t>Safety</a:t>
                      </a:r>
                      <a:r>
                        <a:rPr lang="en-AU" sz="1600" kern="1200">
                          <a:solidFill>
                            <a:schemeClr val="tx1"/>
                          </a:solidFill>
                          <a:effectLst/>
                          <a:latin typeface="Public Sans ExtraBold" pitchFamily="2" charset="0"/>
                          <a:ea typeface="+mn-ea"/>
                          <a:cs typeface="+mn-cs"/>
                        </a:rPr>
                        <a:t> </a:t>
                      </a:r>
                    </a:p>
                    <a:p>
                      <a:r>
                        <a:rPr lang="en-AU" sz="1600" kern="1200">
                          <a:solidFill>
                            <a:schemeClr val="tx1"/>
                          </a:solidFill>
                          <a:effectLst/>
                          <a:latin typeface="+mn-lt"/>
                          <a:ea typeface="+mn-ea"/>
                          <a:cs typeface="+mn-cs"/>
                        </a:rPr>
                        <a:t>Children and young people told us they want to feel safe at home and in the community. Young women and girls in particular raised concerns about safety.</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EFF5FF"/>
                    </a:solidFill>
                  </a:tcPr>
                </a:tc>
                <a:extLst>
                  <a:ext uri="{0D108BD9-81ED-4DB2-BD59-A6C34878D82A}">
                    <a16:rowId xmlns:a16="http://schemas.microsoft.com/office/drawing/2014/main" val="1275262481"/>
                  </a:ext>
                </a:extLst>
              </a:tr>
              <a:tr h="1352105">
                <a:tc>
                  <a:txBody>
                    <a:bodyPr/>
                    <a:lstStyle/>
                    <a:p>
                      <a:endParaRPr lang="en-AU" sz="1600"/>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bg2">
                        <a:lumMod val="90000"/>
                        <a:lumOff val="10000"/>
                      </a:schemeClr>
                    </a:solidFill>
                  </a:tcPr>
                </a:tc>
                <a:tc>
                  <a:txBody>
                    <a:bodyPr/>
                    <a:lstStyle/>
                    <a:p>
                      <a:r>
                        <a:rPr lang="en-AU" sz="1600" b="1" kern="1200">
                          <a:solidFill>
                            <a:schemeClr val="bg2">
                              <a:lumMod val="75000"/>
                              <a:lumOff val="25000"/>
                            </a:schemeClr>
                          </a:solidFill>
                          <a:effectLst/>
                          <a:latin typeface="Public Sans ExtraBold" pitchFamily="2" charset="0"/>
                          <a:ea typeface="+mn-ea"/>
                          <a:cs typeface="+mn-cs"/>
                        </a:rPr>
                        <a:t>Access to safe and affordable </a:t>
                      </a:r>
                      <a:r>
                        <a:rPr kumimoji="0" lang="en-AU" sz="1600" b="1" i="0" u="none" strike="noStrike" kern="1200" cap="none" spc="0" normalizeH="0" baseline="0">
                          <a:ln>
                            <a:noFill/>
                          </a:ln>
                          <a:solidFill>
                            <a:schemeClr val="bg2">
                              <a:lumMod val="75000"/>
                              <a:lumOff val="25000"/>
                            </a:schemeClr>
                          </a:solidFill>
                          <a:effectLst/>
                          <a:uLnTx/>
                          <a:uFillTx/>
                          <a:latin typeface="Public Sans ExtraBold" pitchFamily="2" charset="0"/>
                          <a:ea typeface="+mn-ea"/>
                          <a:cs typeface="+mn-cs"/>
                        </a:rPr>
                        <a:t>housing</a:t>
                      </a:r>
                      <a:r>
                        <a:rPr lang="en-AU" sz="1600" b="1" kern="1200">
                          <a:solidFill>
                            <a:schemeClr val="bg2">
                              <a:lumMod val="75000"/>
                              <a:lumOff val="25000"/>
                            </a:schemeClr>
                          </a:solidFill>
                          <a:effectLst/>
                          <a:latin typeface="Public Sans ExtraBold" pitchFamily="2" charset="0"/>
                          <a:ea typeface="+mn-ea"/>
                          <a:cs typeface="+mn-cs"/>
                        </a:rPr>
                        <a:t> </a:t>
                      </a:r>
                    </a:p>
                    <a:p>
                      <a:pPr marL="0" algn="l" defTabSz="914377" rtl="0" eaLnBrk="1" latinLnBrk="0" hangingPunct="1"/>
                      <a:r>
                        <a:rPr lang="en-AU" sz="1600" b="0" kern="1200">
                          <a:solidFill>
                            <a:schemeClr val="tx1"/>
                          </a:solidFill>
                          <a:effectLst/>
                          <a:latin typeface="+mn-lt"/>
                          <a:ea typeface="+mn-ea"/>
                          <a:cs typeface="+mn-cs"/>
                        </a:rPr>
                        <a:t>Housing is increasingly challenging for young people and their families, and young people experiencing homelessness need more and timely support. </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EFF5FF"/>
                    </a:solidFill>
                  </a:tcPr>
                </a:tc>
                <a:extLst>
                  <a:ext uri="{0D108BD9-81ED-4DB2-BD59-A6C34878D82A}">
                    <a16:rowId xmlns:a16="http://schemas.microsoft.com/office/drawing/2014/main" val="4260565436"/>
                  </a:ext>
                </a:extLst>
              </a:tr>
              <a:tr h="1043052">
                <a:tc>
                  <a:txBody>
                    <a:bodyPr/>
                    <a:lstStyle/>
                    <a:p>
                      <a:endParaRPr lang="en-AU" sz="1600"/>
                    </a:p>
                  </a:txBody>
                  <a:tcPr>
                    <a:lnT w="12700" cap="flat" cmpd="sng" algn="ctr">
                      <a:solidFill>
                        <a:schemeClr val="bg1">
                          <a:lumMod val="9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90000"/>
                        <a:lumOff val="10000"/>
                      </a:schemeClr>
                    </a:solidFill>
                  </a:tcPr>
                </a:tc>
                <a:tc>
                  <a:txBody>
                    <a:bodyPr/>
                    <a:lstStyle/>
                    <a:p>
                      <a:r>
                        <a:rPr lang="en-AU" sz="1600" b="1" kern="1200">
                          <a:solidFill>
                            <a:schemeClr val="bg2">
                              <a:lumMod val="75000"/>
                              <a:lumOff val="25000"/>
                            </a:schemeClr>
                          </a:solidFill>
                          <a:effectLst/>
                          <a:latin typeface="Public Sans ExtraBold" pitchFamily="2" charset="0"/>
                          <a:ea typeface="+mn-ea"/>
                          <a:cs typeface="+mn-cs"/>
                        </a:rPr>
                        <a:t>Whole-of-government approaches</a:t>
                      </a:r>
                    </a:p>
                    <a:p>
                      <a:r>
                        <a:rPr lang="en-AU" sz="1600" b="0" kern="1200">
                          <a:solidFill>
                            <a:schemeClr val="tx1"/>
                          </a:solidFill>
                          <a:effectLst/>
                          <a:latin typeface="+mn-lt"/>
                          <a:ea typeface="+mn-ea"/>
                          <a:cs typeface="+mn-cs"/>
                        </a:rPr>
                        <a:t>There is a need for coordinated and sustainable investment in services and supports for children, young people and families.</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F5FF"/>
                    </a:solidFill>
                  </a:tcPr>
                </a:tc>
                <a:extLst>
                  <a:ext uri="{0D108BD9-81ED-4DB2-BD59-A6C34878D82A}">
                    <a16:rowId xmlns:a16="http://schemas.microsoft.com/office/drawing/2014/main" val="3143921599"/>
                  </a:ext>
                </a:extLst>
              </a:tr>
            </a:tbl>
          </a:graphicData>
        </a:graphic>
      </p:graphicFrame>
      <p:sp>
        <p:nvSpPr>
          <p:cNvPr id="21" name="Title 1">
            <a:extLst>
              <a:ext uri="{FF2B5EF4-FFF2-40B4-BE49-F238E27FC236}">
                <a16:creationId xmlns:a16="http://schemas.microsoft.com/office/drawing/2014/main" id="{72156F2A-E772-F1ED-8557-7B80A3049232}"/>
              </a:ext>
            </a:extLst>
          </p:cNvPr>
          <p:cNvSpPr>
            <a:spLocks noGrp="1"/>
          </p:cNvSpPr>
          <p:nvPr>
            <p:ph type="title"/>
          </p:nvPr>
        </p:nvSpPr>
        <p:spPr/>
        <p:txBody>
          <a:bodyPr/>
          <a:lstStyle/>
          <a:p>
            <a:r>
              <a:rPr lang="en-AU" b="1">
                <a:latin typeface="Public Sans ExtraBold" pitchFamily="2" charset="0"/>
              </a:rPr>
              <a:t>Key findings</a:t>
            </a:r>
            <a:endParaRPr lang="en-AU">
              <a:latin typeface="Public Sans ExtraBold" pitchFamily="2" charset="0"/>
            </a:endParaRPr>
          </a:p>
        </p:txBody>
      </p:sp>
      <p:pic>
        <p:nvPicPr>
          <p:cNvPr id="8" name="Picture 7">
            <a:extLst>
              <a:ext uri="{FF2B5EF4-FFF2-40B4-BE49-F238E27FC236}">
                <a16:creationId xmlns:a16="http://schemas.microsoft.com/office/drawing/2014/main" id="{6AFF8334-8882-AE55-6198-286A7E86B5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9748" y="-70744"/>
            <a:ext cx="2542252" cy="2542252"/>
          </a:xfrm>
          <a:prstGeom prst="rect">
            <a:avLst/>
          </a:prstGeom>
        </p:spPr>
      </p:pic>
      <p:pic>
        <p:nvPicPr>
          <p:cNvPr id="4" name="Graphic 3" descr="Circles with arrows with solid fill">
            <a:extLst>
              <a:ext uri="{FF2B5EF4-FFF2-40B4-BE49-F238E27FC236}">
                <a16:creationId xmlns:a16="http://schemas.microsoft.com/office/drawing/2014/main" id="{704ECF90-39CF-A141-6032-69A74AB62E2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6581" y="5464153"/>
            <a:ext cx="763081" cy="763081"/>
          </a:xfrm>
          <a:prstGeom prst="rect">
            <a:avLst/>
          </a:prstGeom>
        </p:spPr>
      </p:pic>
      <p:pic>
        <p:nvPicPr>
          <p:cNvPr id="7" name="Graphic 6" descr="Home1 with solid fill">
            <a:extLst>
              <a:ext uri="{FF2B5EF4-FFF2-40B4-BE49-F238E27FC236}">
                <a16:creationId xmlns:a16="http://schemas.microsoft.com/office/drawing/2014/main" id="{ACF1EE2D-33A3-53CC-CF77-2CCB3869C11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6581" y="4229287"/>
            <a:ext cx="763081" cy="763081"/>
          </a:xfrm>
          <a:prstGeom prst="rect">
            <a:avLst/>
          </a:prstGeom>
        </p:spPr>
      </p:pic>
      <p:pic>
        <p:nvPicPr>
          <p:cNvPr id="10" name="Graphic 9" descr="Shield Tick with solid fill">
            <a:extLst>
              <a:ext uri="{FF2B5EF4-FFF2-40B4-BE49-F238E27FC236}">
                <a16:creationId xmlns:a16="http://schemas.microsoft.com/office/drawing/2014/main" id="{22AD5308-A028-7DE2-4D2E-12100326A4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0550" y="3082355"/>
            <a:ext cx="675147" cy="675147"/>
          </a:xfrm>
          <a:prstGeom prst="rect">
            <a:avLst/>
          </a:prstGeom>
        </p:spPr>
      </p:pic>
      <p:pic>
        <p:nvPicPr>
          <p:cNvPr id="12" name="Graphic 11" descr="Money with solid fill">
            <a:extLst>
              <a:ext uri="{FF2B5EF4-FFF2-40B4-BE49-F238E27FC236}">
                <a16:creationId xmlns:a16="http://schemas.microsoft.com/office/drawing/2014/main" id="{3F6D6B41-C761-A720-9EA5-1584D737B0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0549" y="2086259"/>
            <a:ext cx="675147" cy="675147"/>
          </a:xfrm>
          <a:prstGeom prst="rect">
            <a:avLst/>
          </a:prstGeom>
        </p:spPr>
      </p:pic>
      <p:sp>
        <p:nvSpPr>
          <p:cNvPr id="13" name="Rectangle: Rounded Corners 9">
            <a:extLst>
              <a:ext uri="{FF2B5EF4-FFF2-40B4-BE49-F238E27FC236}">
                <a16:creationId xmlns:a16="http://schemas.microsoft.com/office/drawing/2014/main" id="{7FE972A0-02C9-74DD-116D-934BD4287943}"/>
              </a:ext>
            </a:extLst>
          </p:cNvPr>
          <p:cNvSpPr/>
          <p:nvPr/>
        </p:nvSpPr>
        <p:spPr>
          <a:xfrm>
            <a:off x="9261251" y="2349443"/>
            <a:ext cx="2748579" cy="1810812"/>
          </a:xfrm>
          <a:prstGeom prst="wedgeRoundRectCallout">
            <a:avLst>
              <a:gd name="adj1" fmla="val 6022"/>
              <a:gd name="adj2" fmla="val 86986"/>
              <a:gd name="adj3" fmla="val 16667"/>
            </a:avLst>
          </a:prstGeom>
          <a:solidFill>
            <a:schemeClr val="accent5">
              <a:lumMod val="60000"/>
              <a:lumOff val="40000"/>
            </a:schemeClr>
          </a:solidFill>
          <a:ln w="34925" cap="flat" cmpd="sng" algn="ctr">
            <a:solidFill>
              <a:srgbClr val="000000"/>
            </a:solidFill>
            <a:prstDash val="solid"/>
            <a:miter lim="800000"/>
          </a:ln>
          <a:effectLst>
            <a:outerShdw dist="50800" dir="2700000" algn="tl" rotWithShape="0">
              <a:prstClr val="black"/>
            </a:outerShdw>
          </a:effectLst>
        </p:spPr>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lvl="0">
              <a:defRPr/>
            </a:pPr>
            <a:r>
              <a:rPr lang="en-AU" sz="1600" b="1">
                <a:latin typeface="Public Sans ExtraBold" pitchFamily="2" charset="0"/>
              </a:rPr>
              <a:t>“I feel it's way too expensive and really, really hard to live.</a:t>
            </a:r>
          </a:p>
          <a:p>
            <a:pPr lvl="0">
              <a:defRPr/>
            </a:pPr>
            <a:r>
              <a:rPr lang="en-AU" sz="1600" b="1">
                <a:latin typeface="Public Sans ExtraBold" pitchFamily="2" charset="0"/>
              </a:rPr>
              <a:t>I'm studying full time and I'm working two jobs and I'm still</a:t>
            </a:r>
          </a:p>
          <a:p>
            <a:pPr lvl="0">
              <a:defRPr/>
            </a:pPr>
            <a:r>
              <a:rPr lang="en-AU" sz="1600" b="1">
                <a:latin typeface="Public Sans ExtraBold" pitchFamily="2" charset="0"/>
              </a:rPr>
              <a:t>not making ends meet.”</a:t>
            </a:r>
            <a:endParaRPr lang="en-AU" sz="1600" b="1"/>
          </a:p>
        </p:txBody>
      </p:sp>
      <p:sp>
        <p:nvSpPr>
          <p:cNvPr id="2" name="Title 1">
            <a:extLst>
              <a:ext uri="{FF2B5EF4-FFF2-40B4-BE49-F238E27FC236}">
                <a16:creationId xmlns:a16="http://schemas.microsoft.com/office/drawing/2014/main" id="{20D5D869-1B8C-AA3C-137F-7CB6CA96EE33}"/>
              </a:ext>
            </a:extLst>
          </p:cNvPr>
          <p:cNvSpPr txBox="1">
            <a:spLocks/>
          </p:cNvSpPr>
          <p:nvPr/>
        </p:nvSpPr>
        <p:spPr>
          <a:xfrm>
            <a:off x="3011170" y="64039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1247598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0DD15-E068-8956-2870-E9D5B3B8BC3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AC5226-07BA-5330-9940-BBEC53FDFBAE}"/>
              </a:ext>
            </a:extLst>
          </p:cNvPr>
          <p:cNvSpPr/>
          <p:nvPr/>
        </p:nvSpPr>
        <p:spPr>
          <a:xfrm>
            <a:off x="0" y="0"/>
            <a:ext cx="12192000" cy="2823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2620CB78-746E-3F50-7F9F-E35C018B1F97}"/>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kumimoji="0" lang="en-AU" sz="4800" b="0" i="0" u="none" strike="noStrike" kern="1200" cap="none" spc="0" normalizeH="0" baseline="0" noProof="0">
                <a:ln>
                  <a:noFill/>
                </a:ln>
                <a:solidFill>
                  <a:srgbClr val="7D9883"/>
                </a:solidFill>
                <a:effectLst/>
                <a:uLnTx/>
                <a:uFillTx/>
                <a:latin typeface="Public Sans ExtraBold"/>
                <a:ea typeface="Segoe UI"/>
                <a:cs typeface="Segoe UI"/>
              </a:rPr>
              <a:t>First Nations engagement</a:t>
            </a:r>
            <a:endParaRPr lang="en-US" sz="4800" b="0" i="0" u="none" strike="noStrike" kern="1200" cap="none" spc="0" normalizeH="0" baseline="0" noProof="0">
              <a:ln>
                <a:noFill/>
              </a:ln>
              <a:solidFill>
                <a:srgbClr val="7D9883"/>
              </a:solidFill>
              <a:effectLst/>
              <a:uLnTx/>
              <a:uFillTx/>
              <a:latin typeface="Public Sans ExtraBold"/>
              <a:ea typeface="Segoe UI"/>
              <a:cs typeface="Segoe UI"/>
            </a:endParaRPr>
          </a:p>
        </p:txBody>
      </p:sp>
      <p:graphicFrame>
        <p:nvGraphicFramePr>
          <p:cNvPr id="16" name="Table 15">
            <a:extLst>
              <a:ext uri="{FF2B5EF4-FFF2-40B4-BE49-F238E27FC236}">
                <a16:creationId xmlns:a16="http://schemas.microsoft.com/office/drawing/2014/main" id="{0CDA88CD-8D25-00B5-2BE1-F960930F794E}"/>
              </a:ext>
            </a:extLst>
          </p:cNvPr>
          <p:cNvGraphicFramePr>
            <a:graphicFrameLocks noGrp="1"/>
          </p:cNvGraphicFramePr>
          <p:nvPr/>
        </p:nvGraphicFramePr>
        <p:xfrm>
          <a:off x="355710" y="2700000"/>
          <a:ext cx="8280000" cy="3828960"/>
        </p:xfrm>
        <a:graphic>
          <a:graphicData uri="http://schemas.openxmlformats.org/drawingml/2006/table">
            <a:tbl>
              <a:tblPr>
                <a:tableStyleId>{5FD0F851-EC5A-4D38-B0AD-8093EC10F338}</a:tableStyleId>
              </a:tblPr>
              <a:tblGrid>
                <a:gridCol w="820729">
                  <a:extLst>
                    <a:ext uri="{9D8B030D-6E8A-4147-A177-3AD203B41FA5}">
                      <a16:colId xmlns:a16="http://schemas.microsoft.com/office/drawing/2014/main" val="2244631875"/>
                    </a:ext>
                  </a:extLst>
                </a:gridCol>
                <a:gridCol w="7459271">
                  <a:extLst>
                    <a:ext uri="{9D8B030D-6E8A-4147-A177-3AD203B41FA5}">
                      <a16:colId xmlns:a16="http://schemas.microsoft.com/office/drawing/2014/main" val="26017132"/>
                    </a:ext>
                  </a:extLst>
                </a:gridCol>
              </a:tblGrid>
              <a:tr h="578736">
                <a:tc>
                  <a:txBody>
                    <a:bodyPr/>
                    <a:lstStyle/>
                    <a:p>
                      <a:endParaRPr lang="en-AU"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i="0" u="none" strike="noStrike" kern="1200" noProof="0">
                          <a:solidFill>
                            <a:schemeClr val="tx1">
                              <a:lumMod val="95000"/>
                              <a:lumOff val="5000"/>
                            </a:schemeClr>
                          </a:solidFill>
                          <a:effectLst/>
                          <a:latin typeface="Public Sans ExtraBold" pitchFamily="2" charset="0"/>
                        </a:rPr>
                        <a:t>Trusted adults</a:t>
                      </a:r>
                      <a:endParaRPr lang="en-AU" sz="1600" b="0" i="0" u="none" strike="noStrike" kern="1200" noProof="0">
                        <a:solidFill>
                          <a:schemeClr val="tx1">
                            <a:lumMod val="95000"/>
                            <a:lumOff val="5000"/>
                          </a:schemeClr>
                        </a:solidFill>
                        <a:effectLst/>
                        <a:latin typeface="Public Sans ExtraBold" pitchFamily="2" charset="0"/>
                      </a:endParaRPr>
                    </a:p>
                    <a:p>
                      <a:pPr lvl="0">
                        <a:buNone/>
                      </a:pPr>
                      <a:r>
                        <a:rPr lang="en-AU" sz="1600"/>
                        <a:t>Family, teachers, Elders and informal community figures were the most consistent protective factor named</a:t>
                      </a:r>
                      <a:r>
                        <a:rPr lang="en-AU" sz="1600" b="0" i="0" u="none" strike="noStrike" kern="1200" noProof="0">
                          <a:solidFill>
                            <a:schemeClr val="tx1">
                              <a:lumMod val="95000"/>
                              <a:lumOff val="5000"/>
                            </a:schemeClr>
                          </a:solidFill>
                          <a:effectLst/>
                        </a:rPr>
                        <a:t>. </a:t>
                      </a: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3482916283"/>
                  </a:ext>
                </a:extLst>
              </a:tr>
              <a:tr h="750213">
                <a:tc>
                  <a:txBody>
                    <a:bodyPr/>
                    <a:lstStyle/>
                    <a:p>
                      <a:endParaRPr lang="en-AU"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i="0" u="none" strike="noStrike" kern="1200">
                          <a:solidFill>
                            <a:schemeClr val="tx1">
                              <a:lumMod val="95000"/>
                              <a:lumOff val="5000"/>
                            </a:schemeClr>
                          </a:solidFill>
                          <a:effectLst/>
                          <a:latin typeface="Public Sans ExtraBold" pitchFamily="2" charset="0"/>
                          <a:ea typeface="+mn-ea"/>
                          <a:cs typeface="+mn-cs"/>
                        </a:rPr>
                        <a:t>Care, detention and policing</a:t>
                      </a:r>
                    </a:p>
                    <a:p>
                      <a:pPr lvl="0">
                        <a:buNone/>
                      </a:pPr>
                      <a:r>
                        <a:rPr lang="en-AU" sz="1600"/>
                        <a:t>Young people raised overrepresentation in out-of-home care and detention repeatedly, alongside policing and cultural stereotyping as sources of harm</a:t>
                      </a:r>
                      <a:r>
                        <a:rPr lang="en-AU" sz="1600" b="0" i="0" u="none" strike="noStrike" kern="1200" noProof="0">
                          <a:solidFill>
                            <a:schemeClr val="tx1">
                              <a:lumMod val="95000"/>
                              <a:lumOff val="5000"/>
                            </a:schemeClr>
                          </a:solidFill>
                          <a:effectLst/>
                        </a:rPr>
                        <a:t>.</a:t>
                      </a:r>
                      <a:endParaRPr lang="en-US"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1275262481"/>
                  </a:ext>
                </a:extLst>
              </a:tr>
              <a:tr h="578736">
                <a:tc>
                  <a:txBody>
                    <a:bodyPr/>
                    <a:lstStyle/>
                    <a:p>
                      <a:endParaRPr lang="en-AU"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i="0" u="none" strike="noStrike" kern="1200">
                          <a:solidFill>
                            <a:schemeClr val="tx1">
                              <a:lumMod val="95000"/>
                              <a:lumOff val="5000"/>
                            </a:schemeClr>
                          </a:solidFill>
                          <a:effectLst/>
                          <a:latin typeface="Public Sans ExtraBold" pitchFamily="2" charset="0"/>
                          <a:ea typeface="+mn-ea"/>
                          <a:cs typeface="+mn-cs"/>
                        </a:rPr>
                        <a:t>A service system that meets needs</a:t>
                      </a:r>
                      <a:endParaRPr lang="en-AU" sz="1600" b="1" i="0" u="none" strike="noStrike" kern="1200" noProof="0">
                        <a:solidFill>
                          <a:schemeClr val="tx1">
                            <a:lumMod val="95000"/>
                            <a:lumOff val="5000"/>
                          </a:schemeClr>
                        </a:solidFill>
                        <a:effectLst/>
                        <a:latin typeface="Public Sans ExtraBold" pitchFamily="2" charset="0"/>
                        <a:ea typeface="+mn-ea"/>
                        <a:cs typeface="+mn-cs"/>
                      </a:endParaRPr>
                    </a:p>
                    <a:p>
                      <a:pPr lvl="0">
                        <a:buNone/>
                      </a:pPr>
                      <a:r>
                        <a:rPr lang="en-AU" sz="1600"/>
                        <a:t>Basic needs – food, shelter, safety – should be met by the service system, so detention isn't filling the gap.</a:t>
                      </a:r>
                      <a:endParaRPr lang="en-AU" sz="1600" b="0" i="0" u="none" strike="noStrike" noProof="0">
                        <a:solidFill>
                          <a:schemeClr val="tx1">
                            <a:lumMod val="95000"/>
                            <a:lumOff val="5000"/>
                          </a:schemeClr>
                        </a:solidFill>
                        <a:latin typeface="Public Sans Light"/>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2808022447"/>
                  </a:ext>
                </a:extLst>
              </a:tr>
              <a:tr h="578736">
                <a:tc>
                  <a:txBody>
                    <a:bodyPr/>
                    <a:lstStyle/>
                    <a:p>
                      <a:endParaRPr lang="en-AU"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marL="0" lvl="0" indent="0" algn="l">
                        <a:lnSpc>
                          <a:spcPct val="100000"/>
                        </a:lnSpc>
                        <a:buNone/>
                      </a:pPr>
                      <a:r>
                        <a:rPr lang="en-AU" sz="1600" b="1" i="0" u="none" strike="noStrike" kern="1200">
                          <a:solidFill>
                            <a:schemeClr val="tx1">
                              <a:lumMod val="95000"/>
                              <a:lumOff val="5000"/>
                            </a:schemeClr>
                          </a:solidFill>
                          <a:effectLst/>
                          <a:latin typeface="Public Sans ExtraBold" pitchFamily="2" charset="0"/>
                          <a:ea typeface="+mn-ea"/>
                          <a:cs typeface="+mn-cs"/>
                        </a:rPr>
                        <a:t>Confidentiality in small communities</a:t>
                      </a:r>
                      <a:endParaRPr lang="en-AU" sz="1600" b="1" i="0" u="none" strike="noStrike" kern="1200" noProof="0">
                        <a:solidFill>
                          <a:schemeClr val="tx1">
                            <a:lumMod val="95000"/>
                            <a:lumOff val="5000"/>
                          </a:schemeClr>
                        </a:solidFill>
                        <a:effectLst/>
                        <a:latin typeface="Public Sans ExtraBold" pitchFamily="2" charset="0"/>
                        <a:ea typeface="+mn-ea"/>
                        <a:cs typeface="+mn-cs"/>
                      </a:endParaRPr>
                    </a:p>
                    <a:p>
                      <a:pPr marL="0" lvl="0" indent="0" algn="l">
                        <a:lnSpc>
                          <a:spcPct val="100000"/>
                        </a:lnSpc>
                        <a:buNone/>
                      </a:pPr>
                      <a:r>
                        <a:rPr lang="en-AU" sz="1600"/>
                        <a:t>In small communities, young people avoid culturally embedded services out of concern that staff know their family</a:t>
                      </a:r>
                      <a:r>
                        <a:rPr lang="en-AU" sz="1600" b="0" i="0" u="none" strike="noStrike" kern="1200" baseline="0" noProof="0">
                          <a:solidFill>
                            <a:schemeClr val="tx1">
                              <a:lumMod val="95000"/>
                              <a:lumOff val="5000"/>
                            </a:schemeClr>
                          </a:solidFill>
                          <a:effectLst/>
                          <a:latin typeface="Public Sans Light"/>
                        </a:rPr>
                        <a:t>.</a:t>
                      </a:r>
                      <a:endParaRPr lang="en-US"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3143921599"/>
                  </a:ext>
                </a:extLst>
              </a:tr>
            </a:tbl>
          </a:graphicData>
        </a:graphic>
      </p:graphicFrame>
      <p:sp>
        <p:nvSpPr>
          <p:cNvPr id="21" name="Title 1">
            <a:extLst>
              <a:ext uri="{FF2B5EF4-FFF2-40B4-BE49-F238E27FC236}">
                <a16:creationId xmlns:a16="http://schemas.microsoft.com/office/drawing/2014/main" id="{B76D10A8-858E-946C-DE73-F864E01EF159}"/>
              </a:ext>
            </a:extLst>
          </p:cNvPr>
          <p:cNvSpPr>
            <a:spLocks noGrp="1"/>
          </p:cNvSpPr>
          <p:nvPr>
            <p:ph type="title"/>
          </p:nvPr>
        </p:nvSpPr>
        <p:spPr/>
        <p:txBody>
          <a:bodyPr/>
          <a:lstStyle/>
          <a:p>
            <a:r>
              <a:rPr lang="en-AU" b="1">
                <a:latin typeface="Public Sans ExtraBold" pitchFamily="2" charset="0"/>
              </a:rPr>
              <a:t>Key findings – Supported and safe</a:t>
            </a:r>
            <a:endParaRPr lang="en-AU">
              <a:latin typeface="Public Sans ExtraBold" pitchFamily="2" charset="0"/>
            </a:endParaRPr>
          </a:p>
        </p:txBody>
      </p:sp>
      <p:sp>
        <p:nvSpPr>
          <p:cNvPr id="5" name="Rectangle: Rounded Corners 9">
            <a:extLst>
              <a:ext uri="{FF2B5EF4-FFF2-40B4-BE49-F238E27FC236}">
                <a16:creationId xmlns:a16="http://schemas.microsoft.com/office/drawing/2014/main" id="{46EBA6F7-E931-C600-3663-F441B63E02F9}"/>
              </a:ext>
            </a:extLst>
          </p:cNvPr>
          <p:cNvSpPr/>
          <p:nvPr/>
        </p:nvSpPr>
        <p:spPr>
          <a:xfrm>
            <a:off x="8793855" y="2160000"/>
            <a:ext cx="3240000" cy="2320553"/>
          </a:xfrm>
          <a:prstGeom prst="wedgeRoundRectCallout">
            <a:avLst>
              <a:gd name="adj1" fmla="val 40395"/>
              <a:gd name="adj2" fmla="val 72122"/>
              <a:gd name="adj3" fmla="val 16667"/>
            </a:avLst>
          </a:prstGeom>
          <a:solidFill>
            <a:srgbClr val="506454"/>
          </a:solidFill>
          <a:ln w="34925" cap="flat" cmpd="sng" algn="ctr">
            <a:solidFill>
              <a:srgbClr val="000000"/>
            </a:solidFill>
            <a:prstDash val="solid"/>
            <a:miter lim="800000"/>
          </a:ln>
          <a:effectLst>
            <a:outerShdw dist="50800" dir="2700000" algn="tl" rotWithShape="0">
              <a:prstClr val="black"/>
            </a:outerShdw>
          </a:effectLst>
        </p:spPr>
        <p:txBody>
          <a:bodyPr lIns="91440" tIns="45720" rIns="91440" bIns="4572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lang="en-AU" sz="1600">
                <a:solidFill>
                  <a:schemeClr val="bg1"/>
                </a:solidFill>
                <a:latin typeface="Public Sans ExtraBold" pitchFamily="2" charset="0"/>
              </a:rPr>
              <a:t>“The best guarantee against harm in a kid’s life is the number of attuned trusted adults in their life that have got an eye on them.”</a:t>
            </a:r>
          </a:p>
        </p:txBody>
      </p:sp>
      <p:pic>
        <p:nvPicPr>
          <p:cNvPr id="6" name="Graphic 5" descr="Chat with solid fill">
            <a:extLst>
              <a:ext uri="{FF2B5EF4-FFF2-40B4-BE49-F238E27FC236}">
                <a16:creationId xmlns:a16="http://schemas.microsoft.com/office/drawing/2014/main" id="{7981879A-B7AC-E1EF-4644-3C06A90648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8781" y="5769487"/>
            <a:ext cx="619772" cy="619772"/>
          </a:xfrm>
          <a:prstGeom prst="rect">
            <a:avLst/>
          </a:prstGeom>
        </p:spPr>
      </p:pic>
      <p:pic>
        <p:nvPicPr>
          <p:cNvPr id="9" name="Graphic 8" descr="Male profile with solid fill">
            <a:extLst>
              <a:ext uri="{FF2B5EF4-FFF2-40B4-BE49-F238E27FC236}">
                <a16:creationId xmlns:a16="http://schemas.microsoft.com/office/drawing/2014/main" id="{701521D9-A436-E8B5-E7A7-109CFEC11F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8781" y="2867197"/>
            <a:ext cx="619772" cy="619772"/>
          </a:xfrm>
          <a:prstGeom prst="rect">
            <a:avLst/>
          </a:prstGeom>
        </p:spPr>
      </p:pic>
      <p:pic>
        <p:nvPicPr>
          <p:cNvPr id="13" name="Graphic 12" descr="Children with solid fill">
            <a:extLst>
              <a:ext uri="{FF2B5EF4-FFF2-40B4-BE49-F238E27FC236}">
                <a16:creationId xmlns:a16="http://schemas.microsoft.com/office/drawing/2014/main" id="{40A13F17-C60B-12D6-4885-29D4F2A9F00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8781" y="3848775"/>
            <a:ext cx="619772" cy="619772"/>
          </a:xfrm>
          <a:prstGeom prst="rect">
            <a:avLst/>
          </a:prstGeom>
        </p:spPr>
      </p:pic>
      <p:pic>
        <p:nvPicPr>
          <p:cNvPr id="22" name="Graphic 21" descr="Home1 with solid fill">
            <a:extLst>
              <a:ext uri="{FF2B5EF4-FFF2-40B4-BE49-F238E27FC236}">
                <a16:creationId xmlns:a16="http://schemas.microsoft.com/office/drawing/2014/main" id="{CE35607F-4D97-8D47-713C-30CE4EAA37D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0003" y="4830353"/>
            <a:ext cx="577329" cy="577329"/>
          </a:xfrm>
          <a:prstGeom prst="rect">
            <a:avLst/>
          </a:prstGeom>
        </p:spPr>
      </p:pic>
      <p:pic>
        <p:nvPicPr>
          <p:cNvPr id="3" name="Picture 2">
            <a:extLst>
              <a:ext uri="{FF2B5EF4-FFF2-40B4-BE49-F238E27FC236}">
                <a16:creationId xmlns:a16="http://schemas.microsoft.com/office/drawing/2014/main" id="{7D3F82F4-2303-F888-FA0D-DEF2B0A1541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992800" y="255220"/>
            <a:ext cx="2880000" cy="608780"/>
          </a:xfrm>
          <a:prstGeom prst="rect">
            <a:avLst/>
          </a:prstGeom>
        </p:spPr>
      </p:pic>
      <p:sp>
        <p:nvSpPr>
          <p:cNvPr id="2" name="Title 1">
            <a:extLst>
              <a:ext uri="{FF2B5EF4-FFF2-40B4-BE49-F238E27FC236}">
                <a16:creationId xmlns:a16="http://schemas.microsoft.com/office/drawing/2014/main" id="{0C9FD78C-B7A1-3845-7406-48B792AB62FC}"/>
              </a:ext>
            </a:extLst>
          </p:cNvPr>
          <p:cNvSpPr txBox="1">
            <a:spLocks/>
          </p:cNvSpPr>
          <p:nvPr/>
        </p:nvSpPr>
        <p:spPr>
          <a:xfrm>
            <a:off x="8810836" y="5887491"/>
            <a:ext cx="3234732" cy="1016466"/>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a:t>
            </a:r>
            <a:endParaRPr lang="en-US"/>
          </a:p>
          <a:p>
            <a:pPr algn="ctr"/>
            <a:r>
              <a:rPr lang="en-AU" sz="1800">
                <a:solidFill>
                  <a:srgbClr val="FF0000"/>
                </a:solidFill>
              </a:rPr>
              <a:t>17 SEPTEMBER 2026</a:t>
            </a:r>
            <a:endParaRPr lang="en-AU"/>
          </a:p>
        </p:txBody>
      </p:sp>
    </p:spTree>
    <p:extLst>
      <p:ext uri="{BB962C8B-B14F-4D97-AF65-F5344CB8AC3E}">
        <p14:creationId xmlns:p14="http://schemas.microsoft.com/office/powerpoint/2010/main" val="319686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49000"/>
          </a:schemeClr>
        </a:solidFill>
        <a:effectLst/>
      </p:bgPr>
    </p:bg>
    <p:spTree>
      <p:nvGrpSpPr>
        <p:cNvPr id="1" name="">
          <a:extLst>
            <a:ext uri="{FF2B5EF4-FFF2-40B4-BE49-F238E27FC236}">
              <a16:creationId xmlns:a16="http://schemas.microsoft.com/office/drawing/2014/main" id="{A805B13C-C7F5-065D-EF84-8894CF98989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4766346-976F-6390-083C-43EBB15FEB00}"/>
              </a:ext>
            </a:extLst>
          </p:cNvPr>
          <p:cNvSpPr/>
          <p:nvPr/>
        </p:nvSpPr>
        <p:spPr>
          <a:xfrm>
            <a:off x="0" y="0"/>
            <a:ext cx="12192000" cy="282399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32E27B02-5C9C-3C86-6C33-877D36E75EB0}"/>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4800" b="0" i="0" u="none" strike="noStrike" kern="1200" cap="none" spc="0" normalizeH="0" baseline="0" noProof="0">
                <a:ln>
                  <a:noFill/>
                </a:ln>
                <a:solidFill>
                  <a:srgbClr val="D7153A"/>
                </a:solidFill>
                <a:effectLst/>
                <a:uLnTx/>
                <a:uFillTx/>
                <a:latin typeface="Public Sans ExtraBold"/>
                <a:ea typeface="Segoe UI"/>
                <a:cs typeface="Segoe UI"/>
              </a:rPr>
              <a:t>Educated and thriving</a:t>
            </a:r>
            <a:r>
              <a:rPr kumimoji="0" lang="en-US" sz="4800" b="0" i="0" u="none" strike="noStrike" kern="1200" cap="none" spc="0" normalizeH="0" baseline="0" noProof="0">
                <a:ln>
                  <a:noFill/>
                </a:ln>
                <a:solidFill>
                  <a:srgbClr val="000000"/>
                </a:solidFill>
                <a:effectLst/>
                <a:uLnTx/>
                <a:uFillTx/>
                <a:latin typeface="Public Sans ExtraBold"/>
                <a:ea typeface="Segoe UI"/>
                <a:cs typeface="Segoe UI"/>
              </a:rPr>
              <a:t>​</a:t>
            </a:r>
          </a:p>
        </p:txBody>
      </p:sp>
      <p:graphicFrame>
        <p:nvGraphicFramePr>
          <p:cNvPr id="16" name="Table 15">
            <a:extLst>
              <a:ext uri="{FF2B5EF4-FFF2-40B4-BE49-F238E27FC236}">
                <a16:creationId xmlns:a16="http://schemas.microsoft.com/office/drawing/2014/main" id="{1CA4F3AA-A353-DBDC-C543-63B4027BCC53}"/>
              </a:ext>
            </a:extLst>
          </p:cNvPr>
          <p:cNvGraphicFramePr>
            <a:graphicFrameLocks noGrp="1"/>
          </p:cNvGraphicFramePr>
          <p:nvPr>
            <p:extLst>
              <p:ext uri="{D42A27DB-BD31-4B8C-83A1-F6EECF244321}">
                <p14:modId xmlns:p14="http://schemas.microsoft.com/office/powerpoint/2010/main" val="3377745623"/>
              </p:ext>
            </p:extLst>
          </p:nvPr>
        </p:nvGraphicFramePr>
        <p:xfrm>
          <a:off x="413703" y="2086259"/>
          <a:ext cx="8655141" cy="4106524"/>
        </p:xfrm>
        <a:graphic>
          <a:graphicData uri="http://schemas.openxmlformats.org/drawingml/2006/table">
            <a:tbl>
              <a:tblPr>
                <a:tableStyleId>{5FD0F851-EC5A-4D38-B0AD-8093EC10F338}</a:tableStyleId>
              </a:tblPr>
              <a:tblGrid>
                <a:gridCol w="951634">
                  <a:extLst>
                    <a:ext uri="{9D8B030D-6E8A-4147-A177-3AD203B41FA5}">
                      <a16:colId xmlns:a16="http://schemas.microsoft.com/office/drawing/2014/main" val="2244631875"/>
                    </a:ext>
                  </a:extLst>
                </a:gridCol>
                <a:gridCol w="7703507">
                  <a:extLst>
                    <a:ext uri="{9D8B030D-6E8A-4147-A177-3AD203B41FA5}">
                      <a16:colId xmlns:a16="http://schemas.microsoft.com/office/drawing/2014/main" val="26017132"/>
                    </a:ext>
                  </a:extLst>
                </a:gridCol>
              </a:tblGrid>
              <a:tr h="1026631">
                <a:tc>
                  <a:txBody>
                    <a:bodyPr/>
                    <a:lstStyle/>
                    <a:p>
                      <a:endParaRPr lang="en-AU"/>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tx2"/>
                    </a:solidFill>
                  </a:tcPr>
                </a:tc>
                <a:tc>
                  <a:txBody>
                    <a:bodyPr/>
                    <a:lstStyle/>
                    <a:p>
                      <a:r>
                        <a:rPr lang="en-AU" sz="1600" kern="1200">
                          <a:solidFill>
                            <a:schemeClr val="tx2"/>
                          </a:solidFill>
                          <a:effectLst/>
                          <a:latin typeface="Public Sans ExtraBold" pitchFamily="2" charset="0"/>
                          <a:ea typeface="+mn-ea"/>
                          <a:cs typeface="+mn-cs"/>
                        </a:rPr>
                        <a:t>Careers and lifelong learning</a:t>
                      </a:r>
                    </a:p>
                    <a:p>
                      <a:r>
                        <a:rPr lang="en-AU" sz="1600" kern="1200">
                          <a:solidFill>
                            <a:schemeClr val="tx1"/>
                          </a:solidFill>
                          <a:effectLst/>
                          <a:latin typeface="+mn-lt"/>
                          <a:ea typeface="+mn-ea"/>
                          <a:cs typeface="+mn-cs"/>
                        </a:rPr>
                        <a:t>Skills and information to navigate life after school, including careers advice and visibility, and practical life education is a top priority.</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FF3F3"/>
                    </a:solidFill>
                  </a:tcPr>
                </a:tc>
                <a:extLst>
                  <a:ext uri="{0D108BD9-81ED-4DB2-BD59-A6C34878D82A}">
                    <a16:rowId xmlns:a16="http://schemas.microsoft.com/office/drawing/2014/main" val="3482916283"/>
                  </a:ext>
                </a:extLst>
              </a:tr>
              <a:tr h="1026631">
                <a:tc>
                  <a:txBody>
                    <a:bodyPr/>
                    <a:lstStyle/>
                    <a:p>
                      <a:endParaRPr lang="en-AU"/>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tx2"/>
                    </a:solidFill>
                  </a:tcPr>
                </a:tc>
                <a:tc>
                  <a:txBody>
                    <a:bodyPr/>
                    <a:lstStyle/>
                    <a:p>
                      <a:r>
                        <a:rPr lang="en-AU" sz="1600" kern="1200">
                          <a:solidFill>
                            <a:schemeClr val="tx2"/>
                          </a:solidFill>
                          <a:effectLst/>
                          <a:latin typeface="Public Sans ExtraBold" pitchFamily="2" charset="0"/>
                          <a:ea typeface="+mn-ea"/>
                          <a:cs typeface="+mn-cs"/>
                        </a:rPr>
                        <a:t>Financial assistance </a:t>
                      </a:r>
                    </a:p>
                    <a:p>
                      <a:r>
                        <a:rPr lang="en-AU" sz="1600" kern="1200">
                          <a:solidFill>
                            <a:schemeClr val="tx1"/>
                          </a:solidFill>
                          <a:effectLst/>
                          <a:latin typeface="+mn-lt"/>
                          <a:ea typeface="+mn-ea"/>
                          <a:cs typeface="+mn-cs"/>
                        </a:rPr>
                        <a:t>Young people need financial assistance to pursue higher education and training.</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FF3F3"/>
                    </a:solidFill>
                  </a:tcPr>
                </a:tc>
                <a:extLst>
                  <a:ext uri="{0D108BD9-81ED-4DB2-BD59-A6C34878D82A}">
                    <a16:rowId xmlns:a16="http://schemas.microsoft.com/office/drawing/2014/main" val="63428420"/>
                  </a:ext>
                </a:extLst>
              </a:tr>
              <a:tr h="1026631">
                <a:tc>
                  <a:txBody>
                    <a:bodyPr/>
                    <a:lstStyle/>
                    <a:p>
                      <a:endParaRPr lang="en-AU"/>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tx2"/>
                    </a:solidFill>
                  </a:tcPr>
                </a:tc>
                <a:tc>
                  <a:txBody>
                    <a:bodyPr/>
                    <a:lstStyle/>
                    <a:p>
                      <a:r>
                        <a:rPr lang="en-AU" sz="1600" kern="1200">
                          <a:solidFill>
                            <a:schemeClr val="tx2"/>
                          </a:solidFill>
                          <a:effectLst/>
                          <a:latin typeface="Public Sans ExtraBold" pitchFamily="2" charset="0"/>
                          <a:ea typeface="+mn-ea"/>
                          <a:cs typeface="+mn-cs"/>
                        </a:rPr>
                        <a:t>School engagement</a:t>
                      </a:r>
                    </a:p>
                    <a:p>
                      <a:r>
                        <a:rPr lang="en-AU" sz="1600" kern="1200">
                          <a:solidFill>
                            <a:schemeClr val="tx1"/>
                          </a:solidFill>
                          <a:effectLst/>
                          <a:latin typeface="+mn-lt"/>
                          <a:ea typeface="+mn-ea"/>
                          <a:cs typeface="+mn-cs"/>
                        </a:rPr>
                        <a:t>Support when it is needed to engage in education, including preventing disengagement, is an important preventative factor. </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FF3F3"/>
                    </a:solidFill>
                  </a:tcPr>
                </a:tc>
                <a:extLst>
                  <a:ext uri="{0D108BD9-81ED-4DB2-BD59-A6C34878D82A}">
                    <a16:rowId xmlns:a16="http://schemas.microsoft.com/office/drawing/2014/main" val="1275262481"/>
                  </a:ext>
                </a:extLst>
              </a:tr>
              <a:tr h="1026631">
                <a:tc>
                  <a:txBody>
                    <a:bodyPr/>
                    <a:lstStyle/>
                    <a:p>
                      <a:endParaRPr lang="en-AU"/>
                    </a:p>
                  </a:txBody>
                  <a:tcPr>
                    <a:lnT w="12700" cap="flat" cmpd="sng" algn="ctr">
                      <a:solidFill>
                        <a:schemeClr val="bg1">
                          <a:lumMod val="95000"/>
                        </a:schemeClr>
                      </a:solidFill>
                      <a:prstDash val="solid"/>
                      <a:round/>
                      <a:headEnd type="none" w="med" len="med"/>
                      <a:tailEnd type="none" w="med" len="med"/>
                    </a:lnT>
                    <a:solidFill>
                      <a:schemeClr val="tx2"/>
                    </a:solidFill>
                  </a:tcPr>
                </a:tc>
                <a:tc>
                  <a:txBody>
                    <a:bodyPr/>
                    <a:lstStyle/>
                    <a:p>
                      <a:r>
                        <a:rPr lang="en-AU" sz="1600" kern="1200">
                          <a:solidFill>
                            <a:schemeClr val="tx2"/>
                          </a:solidFill>
                          <a:effectLst/>
                          <a:latin typeface="Public Sans ExtraBold"/>
                          <a:ea typeface="+mn-ea"/>
                          <a:cs typeface="+mn-cs"/>
                        </a:rPr>
                        <a:t>Early learning</a:t>
                      </a:r>
                      <a:endParaRPr lang="en-AU" sz="1600" kern="1200">
                        <a:solidFill>
                          <a:schemeClr val="tx2"/>
                        </a:solidFill>
                        <a:effectLst/>
                        <a:latin typeface="Public Sans ExtraBold" pitchFamily="2" charset="0"/>
                        <a:ea typeface="+mn-ea"/>
                        <a:cs typeface="+mn-cs"/>
                      </a:endParaRPr>
                    </a:p>
                    <a:p>
                      <a:r>
                        <a:rPr lang="en-AU" sz="1600" kern="1200">
                          <a:solidFill>
                            <a:schemeClr val="tx1"/>
                          </a:solidFill>
                          <a:effectLst/>
                          <a:latin typeface="+mn-lt"/>
                          <a:ea typeface="+mn-ea"/>
                          <a:cs typeface="+mn-cs"/>
                        </a:rPr>
                        <a:t>Universal access to early childhood education is key to long term outcomes.</a:t>
                      </a:r>
                    </a:p>
                  </a:txBody>
                  <a:tcPr anchor="ctr">
                    <a:lnT w="12700" cap="flat" cmpd="sng" algn="ctr">
                      <a:solidFill>
                        <a:schemeClr val="bg1">
                          <a:lumMod val="9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3F3"/>
                    </a:solidFill>
                  </a:tcPr>
                </a:tc>
                <a:extLst>
                  <a:ext uri="{0D108BD9-81ED-4DB2-BD59-A6C34878D82A}">
                    <a16:rowId xmlns:a16="http://schemas.microsoft.com/office/drawing/2014/main" val="3143921599"/>
                  </a:ext>
                </a:extLst>
              </a:tr>
            </a:tbl>
          </a:graphicData>
        </a:graphic>
      </p:graphicFrame>
      <p:sp>
        <p:nvSpPr>
          <p:cNvPr id="21" name="Title 1">
            <a:extLst>
              <a:ext uri="{FF2B5EF4-FFF2-40B4-BE49-F238E27FC236}">
                <a16:creationId xmlns:a16="http://schemas.microsoft.com/office/drawing/2014/main" id="{0CA6A1EA-138E-83D4-9446-CC86638965D7}"/>
              </a:ext>
            </a:extLst>
          </p:cNvPr>
          <p:cNvSpPr>
            <a:spLocks noGrp="1"/>
          </p:cNvSpPr>
          <p:nvPr>
            <p:ph type="title"/>
          </p:nvPr>
        </p:nvSpPr>
        <p:spPr/>
        <p:txBody>
          <a:bodyPr/>
          <a:lstStyle/>
          <a:p>
            <a:r>
              <a:rPr lang="en-AU" b="1">
                <a:latin typeface="Public Sans ExtraBold" pitchFamily="2" charset="0"/>
              </a:rPr>
              <a:t>Key findings</a:t>
            </a:r>
            <a:endParaRPr lang="en-AU">
              <a:latin typeface="Public Sans ExtraBold" pitchFamily="2" charset="0"/>
            </a:endParaRPr>
          </a:p>
        </p:txBody>
      </p:sp>
      <p:pic>
        <p:nvPicPr>
          <p:cNvPr id="8" name="Picture 7">
            <a:extLst>
              <a:ext uri="{FF2B5EF4-FFF2-40B4-BE49-F238E27FC236}">
                <a16:creationId xmlns:a16="http://schemas.microsoft.com/office/drawing/2014/main" id="{F2EEA6DA-AFA1-F9D2-7E21-56383043D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9748" y="96874"/>
            <a:ext cx="2542252" cy="2542252"/>
          </a:xfrm>
          <a:prstGeom prst="rect">
            <a:avLst/>
          </a:prstGeom>
        </p:spPr>
      </p:pic>
      <p:pic>
        <p:nvPicPr>
          <p:cNvPr id="4" name="Graphic 3" descr="Wallet with solid fill">
            <a:extLst>
              <a:ext uri="{FF2B5EF4-FFF2-40B4-BE49-F238E27FC236}">
                <a16:creationId xmlns:a16="http://schemas.microsoft.com/office/drawing/2014/main" id="{F2626A89-5301-7195-FECC-DA4D3323D5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4171" y="3182939"/>
            <a:ext cx="610749" cy="610749"/>
          </a:xfrm>
          <a:prstGeom prst="rect">
            <a:avLst/>
          </a:prstGeom>
        </p:spPr>
      </p:pic>
      <p:pic>
        <p:nvPicPr>
          <p:cNvPr id="7" name="Graphic 6" descr="Construction worker male with solid fill">
            <a:extLst>
              <a:ext uri="{FF2B5EF4-FFF2-40B4-BE49-F238E27FC236}">
                <a16:creationId xmlns:a16="http://schemas.microsoft.com/office/drawing/2014/main" id="{49A4BE0A-B8E1-080C-DBDA-22E3A00E72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8724" y="2209665"/>
            <a:ext cx="610749" cy="610749"/>
          </a:xfrm>
          <a:prstGeom prst="rect">
            <a:avLst/>
          </a:prstGeom>
        </p:spPr>
      </p:pic>
      <p:pic>
        <p:nvPicPr>
          <p:cNvPr id="10" name="Graphic 9" descr="Stuffed Toy with solid fill">
            <a:extLst>
              <a:ext uri="{FF2B5EF4-FFF2-40B4-BE49-F238E27FC236}">
                <a16:creationId xmlns:a16="http://schemas.microsoft.com/office/drawing/2014/main" id="{BD26141A-F97A-EB1B-94C1-F1DC40BAF73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4171" y="5337172"/>
            <a:ext cx="610749" cy="610749"/>
          </a:xfrm>
          <a:prstGeom prst="rect">
            <a:avLst/>
          </a:prstGeom>
        </p:spPr>
      </p:pic>
      <p:pic>
        <p:nvPicPr>
          <p:cNvPr id="14" name="Graphic 13" descr="Books with solid fill">
            <a:extLst>
              <a:ext uri="{FF2B5EF4-FFF2-40B4-BE49-F238E27FC236}">
                <a16:creationId xmlns:a16="http://schemas.microsoft.com/office/drawing/2014/main" id="{2B196B34-E88A-A335-CB2B-68595EDB195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8810" y="4404072"/>
            <a:ext cx="610749" cy="610749"/>
          </a:xfrm>
          <a:prstGeom prst="rect">
            <a:avLst/>
          </a:prstGeom>
        </p:spPr>
      </p:pic>
      <p:sp>
        <p:nvSpPr>
          <p:cNvPr id="11" name="Rectangle: Rounded Corners 9">
            <a:extLst>
              <a:ext uri="{FF2B5EF4-FFF2-40B4-BE49-F238E27FC236}">
                <a16:creationId xmlns:a16="http://schemas.microsoft.com/office/drawing/2014/main" id="{D8DBA485-1A6C-EB0F-0A5D-A5BDFDADFB0D}"/>
              </a:ext>
            </a:extLst>
          </p:cNvPr>
          <p:cNvSpPr/>
          <p:nvPr/>
        </p:nvSpPr>
        <p:spPr>
          <a:xfrm>
            <a:off x="9126931" y="2422122"/>
            <a:ext cx="2748579" cy="1810812"/>
          </a:xfrm>
          <a:prstGeom prst="wedgeRoundRectCallout">
            <a:avLst>
              <a:gd name="adj1" fmla="val 56525"/>
              <a:gd name="adj2" fmla="val 64475"/>
              <a:gd name="adj3" fmla="val 16667"/>
            </a:avLst>
          </a:prstGeom>
          <a:solidFill>
            <a:schemeClr val="accent3">
              <a:lumMod val="90000"/>
            </a:schemeClr>
          </a:solidFill>
          <a:ln w="34925" cap="flat" cmpd="sng" algn="ctr">
            <a:solidFill>
              <a:srgbClr val="000000"/>
            </a:solidFill>
            <a:prstDash val="solid"/>
            <a:miter lim="800000"/>
          </a:ln>
          <a:effectLst>
            <a:outerShdw dist="50800" dir="2700000" algn="tl" rotWithShape="0">
              <a:prstClr val="black"/>
            </a:outerShdw>
          </a:effectLst>
        </p:spPr>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lvl="0">
              <a:defRPr/>
            </a:pPr>
            <a:r>
              <a:rPr lang="en-AU" sz="1600">
                <a:solidFill>
                  <a:srgbClr val="000000"/>
                </a:solidFill>
                <a:latin typeface="Public Sans ExtraBold" pitchFamily="2" charset="0"/>
              </a:rPr>
              <a:t>“Many entry level positions require experience that creates a frustrating cycle of not being able to get experience.”</a:t>
            </a:r>
            <a:endParaRPr lang="en-AU" sz="1600">
              <a:solidFill>
                <a:srgbClr val="000000"/>
              </a:solidFill>
            </a:endParaRPr>
          </a:p>
        </p:txBody>
      </p:sp>
      <p:sp>
        <p:nvSpPr>
          <p:cNvPr id="2" name="Title 1">
            <a:extLst>
              <a:ext uri="{FF2B5EF4-FFF2-40B4-BE49-F238E27FC236}">
                <a16:creationId xmlns:a16="http://schemas.microsoft.com/office/drawing/2014/main" id="{67630ABA-86AE-1341-0B94-8F942565BD1C}"/>
              </a:ext>
            </a:extLst>
          </p:cNvPr>
          <p:cNvSpPr txBox="1">
            <a:spLocks/>
          </p:cNvSpPr>
          <p:nvPr/>
        </p:nvSpPr>
        <p:spPr>
          <a:xfrm>
            <a:off x="3011170" y="64039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1509515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1C486-8B6C-6420-081B-2F9865CD666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B1BC8776-0130-61D7-75B4-D2E9DC4E9E4E}"/>
              </a:ext>
            </a:extLst>
          </p:cNvPr>
          <p:cNvSpPr/>
          <p:nvPr/>
        </p:nvSpPr>
        <p:spPr>
          <a:xfrm>
            <a:off x="0" y="0"/>
            <a:ext cx="12192000" cy="2823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4E1AC5CD-8E9E-D843-11B5-D1A47FA98CD3}"/>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kumimoji="0" lang="en-AU" sz="4800" b="0" i="0" u="none" strike="noStrike" kern="1200" cap="none" spc="0" normalizeH="0" baseline="0" noProof="0">
                <a:ln>
                  <a:noFill/>
                </a:ln>
                <a:solidFill>
                  <a:srgbClr val="7D9883"/>
                </a:solidFill>
                <a:effectLst/>
                <a:uLnTx/>
                <a:uFillTx/>
                <a:latin typeface="Public Sans ExtraBold"/>
                <a:ea typeface="Segoe UI"/>
                <a:cs typeface="Segoe UI"/>
              </a:rPr>
              <a:t>First Nations engagement</a:t>
            </a:r>
            <a:endParaRPr kumimoji="0" lang="en-US" sz="4800" b="0" i="0" u="none" strike="noStrike" kern="1200" cap="none" spc="0" normalizeH="0" baseline="0" noProof="0">
              <a:ln>
                <a:noFill/>
              </a:ln>
              <a:solidFill>
                <a:srgbClr val="7D9883"/>
              </a:solidFill>
              <a:effectLst/>
              <a:uLnTx/>
              <a:uFillTx/>
              <a:latin typeface="Public Sans ExtraBold"/>
              <a:ea typeface="Segoe UI"/>
              <a:cs typeface="Segoe UI"/>
            </a:endParaRPr>
          </a:p>
        </p:txBody>
      </p:sp>
      <p:graphicFrame>
        <p:nvGraphicFramePr>
          <p:cNvPr id="16" name="Table 15">
            <a:extLst>
              <a:ext uri="{FF2B5EF4-FFF2-40B4-BE49-F238E27FC236}">
                <a16:creationId xmlns:a16="http://schemas.microsoft.com/office/drawing/2014/main" id="{9999DBD8-262A-0E19-9770-292881361904}"/>
              </a:ext>
            </a:extLst>
          </p:cNvPr>
          <p:cNvGraphicFramePr>
            <a:graphicFrameLocks noGrp="1"/>
          </p:cNvGraphicFramePr>
          <p:nvPr/>
        </p:nvGraphicFramePr>
        <p:xfrm>
          <a:off x="348000" y="2700000"/>
          <a:ext cx="8280000" cy="4072800"/>
        </p:xfrm>
        <a:graphic>
          <a:graphicData uri="http://schemas.openxmlformats.org/drawingml/2006/table">
            <a:tbl>
              <a:tblPr>
                <a:tableStyleId>{5FD0F851-EC5A-4D38-B0AD-8093EC10F338}</a:tableStyleId>
              </a:tblPr>
              <a:tblGrid>
                <a:gridCol w="820971">
                  <a:extLst>
                    <a:ext uri="{9D8B030D-6E8A-4147-A177-3AD203B41FA5}">
                      <a16:colId xmlns:a16="http://schemas.microsoft.com/office/drawing/2014/main" val="2244631875"/>
                    </a:ext>
                  </a:extLst>
                </a:gridCol>
                <a:gridCol w="7459029">
                  <a:extLst>
                    <a:ext uri="{9D8B030D-6E8A-4147-A177-3AD203B41FA5}">
                      <a16:colId xmlns:a16="http://schemas.microsoft.com/office/drawing/2014/main" val="26017132"/>
                    </a:ext>
                  </a:extLst>
                </a:gridCol>
              </a:tblGrid>
              <a:tr h="925660">
                <a:tc>
                  <a:txBody>
                    <a:bodyPr/>
                    <a:lstStyle/>
                    <a:p>
                      <a:endParaRPr lang="en-AU" sz="1600">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marL="0" lvl="0" indent="0" algn="l">
                        <a:lnSpc>
                          <a:spcPct val="100000"/>
                        </a:lnSpc>
                        <a:buNone/>
                      </a:pPr>
                      <a:r>
                        <a:rPr lang="en-AU" sz="1600" b="1" i="0" u="none" strike="noStrike" kern="1200" baseline="0" noProof="0">
                          <a:solidFill>
                            <a:schemeClr val="tx1">
                              <a:lumMod val="95000"/>
                              <a:lumOff val="5000"/>
                            </a:schemeClr>
                          </a:solidFill>
                          <a:effectLst/>
                          <a:latin typeface="Public Sans ExtraBold" pitchFamily="2" charset="0"/>
                          <a:ea typeface="+mn-ea"/>
                          <a:cs typeface="+mn-cs"/>
                        </a:rPr>
                        <a:t>Cultural spaces and AEOs</a:t>
                      </a:r>
                    </a:p>
                    <a:p>
                      <a:pPr marL="0" lvl="0" indent="0" algn="l">
                        <a:lnSpc>
                          <a:spcPct val="100000"/>
                        </a:lnSpc>
                        <a:buNone/>
                      </a:pPr>
                      <a:r>
                        <a:rPr lang="en-AU" sz="1600"/>
                        <a:t>Cultural spaces, sports programs and Aboriginal Education Officers (AEOs) are working well. Young people want First Nations histories and cultures embedded in the curriculum</a:t>
                      </a:r>
                      <a:r>
                        <a:rPr lang="en-AU" sz="1600" b="0" i="0" u="none" strike="noStrike" kern="1200" baseline="0" noProof="0">
                          <a:solidFill>
                            <a:schemeClr val="tx1">
                              <a:lumMod val="95000"/>
                              <a:lumOff val="5000"/>
                            </a:schemeClr>
                          </a:solidFill>
                          <a:effectLst/>
                          <a:latin typeface="Public Sans Light"/>
                          <a:ea typeface="+mn-ea"/>
                          <a:cs typeface="+mn-cs"/>
                        </a:rPr>
                        <a:t>.</a:t>
                      </a:r>
                      <a:endParaRPr lang="en-US"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3482916283"/>
                  </a:ext>
                </a:extLst>
              </a:tr>
              <a:tr h="925660">
                <a:tc>
                  <a:txBody>
                    <a:bodyPr/>
                    <a:lstStyle/>
                    <a:p>
                      <a:endParaRPr lang="en-AU" sz="1600">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marL="0" lvl="0" indent="0" algn="l">
                        <a:lnSpc>
                          <a:spcPct val="100000"/>
                        </a:lnSpc>
                        <a:buNone/>
                      </a:pPr>
                      <a:r>
                        <a:rPr lang="en-AU" sz="1600" b="1" i="0" u="none" strike="noStrike" kern="1200" baseline="0">
                          <a:solidFill>
                            <a:schemeClr val="tx1">
                              <a:lumMod val="95000"/>
                              <a:lumOff val="5000"/>
                            </a:schemeClr>
                          </a:solidFill>
                          <a:effectLst/>
                          <a:latin typeface="Public Sans ExtraBold" pitchFamily="2" charset="0"/>
                          <a:ea typeface="+mn-ea"/>
                          <a:cs typeface="+mn-cs"/>
                        </a:rPr>
                        <a:t>Practical and vocational pathways</a:t>
                      </a:r>
                      <a:endParaRPr lang="en-AU" sz="1600" b="1" i="0" u="none" strike="noStrike" kern="1200" baseline="0" noProof="0">
                        <a:solidFill>
                          <a:schemeClr val="tx1">
                            <a:lumMod val="95000"/>
                            <a:lumOff val="5000"/>
                          </a:schemeClr>
                        </a:solidFill>
                        <a:effectLst/>
                        <a:latin typeface="Public Sans ExtraBold" pitchFamily="2" charset="0"/>
                        <a:ea typeface="+mn-ea"/>
                        <a:cs typeface="+mn-cs"/>
                      </a:endParaRPr>
                    </a:p>
                    <a:p>
                      <a:pPr marL="0" lvl="0" indent="0" algn="l">
                        <a:lnSpc>
                          <a:spcPct val="100000"/>
                        </a:lnSpc>
                        <a:buNone/>
                      </a:pPr>
                      <a:r>
                        <a:rPr lang="en-AU" sz="1600"/>
                        <a:t>Young people want more practical life skills and vocational pathways beyond traditional HSC/ATAR routes</a:t>
                      </a:r>
                      <a:r>
                        <a:rPr lang="en-AU" sz="1600" b="0" i="0" u="none" strike="noStrike" kern="1200" baseline="0" noProof="0">
                          <a:solidFill>
                            <a:schemeClr val="tx1">
                              <a:lumMod val="95000"/>
                              <a:lumOff val="5000"/>
                            </a:schemeClr>
                          </a:solidFill>
                          <a:effectLst/>
                          <a:latin typeface="Public Sans Light"/>
                          <a:ea typeface="+mn-ea"/>
                          <a:cs typeface="+mn-cs"/>
                        </a:rPr>
                        <a:t>. </a:t>
                      </a:r>
                      <a:endParaRPr lang="en-US"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1275262481"/>
                  </a:ext>
                </a:extLst>
              </a:tr>
              <a:tr h="925660">
                <a:tc>
                  <a:txBody>
                    <a:bodyPr/>
                    <a:lstStyle/>
                    <a:p>
                      <a:endParaRPr lang="en-AU" sz="1600">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i="0" u="none" strike="noStrike" kern="1200" baseline="0">
                          <a:solidFill>
                            <a:schemeClr val="tx1">
                              <a:lumMod val="95000"/>
                              <a:lumOff val="5000"/>
                            </a:schemeClr>
                          </a:solidFill>
                          <a:effectLst/>
                          <a:latin typeface="Public Sans ExtraBold" pitchFamily="2" charset="0"/>
                          <a:ea typeface="+mn-ea"/>
                          <a:cs typeface="+mn-cs"/>
                        </a:rPr>
                        <a:t>Digital access</a:t>
                      </a:r>
                      <a:endParaRPr lang="en-AU" sz="1600" b="1" i="0" u="none" strike="noStrike" kern="1200" baseline="0" noProof="0">
                        <a:solidFill>
                          <a:schemeClr val="tx1">
                            <a:lumMod val="95000"/>
                            <a:lumOff val="5000"/>
                          </a:schemeClr>
                        </a:solidFill>
                        <a:effectLst/>
                        <a:latin typeface="Public Sans ExtraBold" pitchFamily="2" charset="0"/>
                        <a:ea typeface="+mn-ea"/>
                        <a:cs typeface="+mn-cs"/>
                      </a:endParaRPr>
                    </a:p>
                    <a:p>
                      <a:pPr lvl="0">
                        <a:buNone/>
                      </a:pPr>
                      <a:r>
                        <a:rPr lang="en-AU" sz="1600"/>
                        <a:t>Reliable access to digital resources like laptops is a gap for some Aboriginal students</a:t>
                      </a:r>
                      <a:r>
                        <a:rPr lang="en-AU" sz="1600" b="0" i="0" u="none" strike="noStrike" baseline="0" noProof="0">
                          <a:solidFill>
                            <a:schemeClr val="tx1">
                              <a:lumMod val="95000"/>
                              <a:lumOff val="5000"/>
                            </a:schemeClr>
                          </a:solidFill>
                          <a:latin typeface="Public Sans Light"/>
                        </a:rPr>
                        <a:t>.</a:t>
                      </a: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2808022447"/>
                  </a:ext>
                </a:extLst>
              </a:tr>
              <a:tr h="925660">
                <a:tc>
                  <a:txBody>
                    <a:bodyPr/>
                    <a:lstStyle/>
                    <a:p>
                      <a:pPr lvl="0">
                        <a:buNone/>
                      </a:pPr>
                      <a:endParaRPr lang="en-AU" sz="1600">
                        <a:solidFill>
                          <a:schemeClr val="tx1">
                            <a:lumMod val="95000"/>
                            <a:lumOff val="5000"/>
                          </a:schemeClr>
                        </a:solidFill>
                      </a:endParaRPr>
                    </a:p>
                  </a:txBody>
                  <a:tcPr marB="180000">
                    <a:lnT w="12700">
                      <a:solidFill>
                        <a:schemeClr val="bg1">
                          <a:lumMod val="95000"/>
                        </a:schemeClr>
                      </a:solidFill>
                    </a:lnT>
                    <a:lnB w="12700">
                      <a:solidFill>
                        <a:schemeClr val="bg1">
                          <a:lumMod val="95000"/>
                        </a:schemeClr>
                      </a:solidFill>
                    </a:lnB>
                    <a:solidFill>
                      <a:srgbClr val="506454"/>
                    </a:solidFill>
                  </a:tcPr>
                </a:tc>
                <a:tc>
                  <a:txBody>
                    <a:bodyPr/>
                    <a:lstStyle/>
                    <a:p>
                      <a:pPr lvl="0">
                        <a:buNone/>
                      </a:pPr>
                      <a:r>
                        <a:rPr lang="en-AU" sz="1600" b="1" i="0" u="none" strike="noStrike" kern="1200" baseline="0">
                          <a:solidFill>
                            <a:schemeClr val="tx1">
                              <a:lumMod val="95000"/>
                              <a:lumOff val="5000"/>
                            </a:schemeClr>
                          </a:solidFill>
                          <a:effectLst/>
                          <a:latin typeface="Public Sans ExtraBold" pitchFamily="2" charset="0"/>
                          <a:ea typeface="+mn-ea"/>
                          <a:cs typeface="+mn-cs"/>
                        </a:rPr>
                        <a:t>Family as first teachers </a:t>
                      </a:r>
                      <a:endParaRPr lang="en-AU" sz="1600" b="1" i="0" u="none" strike="noStrike" kern="1200" baseline="0" noProof="0">
                        <a:solidFill>
                          <a:schemeClr val="tx1">
                            <a:lumMod val="95000"/>
                            <a:lumOff val="5000"/>
                          </a:schemeClr>
                        </a:solidFill>
                        <a:effectLst/>
                        <a:latin typeface="Public Sans ExtraBold" pitchFamily="2" charset="0"/>
                        <a:ea typeface="+mn-ea"/>
                        <a:cs typeface="+mn-cs"/>
                      </a:endParaRPr>
                    </a:p>
                    <a:p>
                      <a:pPr lvl="0">
                        <a:buNone/>
                      </a:pPr>
                      <a:r>
                        <a:rPr lang="en-AU" sz="1600"/>
                        <a:t>Family-as-first-teachers models in early childhood build family capability alongside children's learning</a:t>
                      </a:r>
                      <a:r>
                        <a:rPr lang="en-AU" sz="1600" b="0" i="0" u="none" strike="noStrike" baseline="0" noProof="0">
                          <a:solidFill>
                            <a:schemeClr val="tx1">
                              <a:lumMod val="95000"/>
                              <a:lumOff val="5000"/>
                            </a:schemeClr>
                          </a:solidFill>
                          <a:latin typeface="Public Sans Light"/>
                        </a:rPr>
                        <a:t>.</a:t>
                      </a:r>
                      <a:endParaRPr lang="en-US" sz="1600">
                        <a:solidFill>
                          <a:schemeClr val="tx1">
                            <a:lumMod val="95000"/>
                            <a:lumOff val="5000"/>
                          </a:schemeClr>
                        </a:solidFill>
                      </a:endParaRPr>
                    </a:p>
                  </a:txBody>
                  <a:tcPr marB="180000" anchor="ctr">
                    <a:lnT w="12700">
                      <a:solidFill>
                        <a:schemeClr val="bg1">
                          <a:lumMod val="95000"/>
                        </a:schemeClr>
                      </a:solidFill>
                    </a:lnT>
                    <a:lnB w="12700">
                      <a:solidFill>
                        <a:schemeClr val="bg1">
                          <a:lumMod val="95000"/>
                        </a:schemeClr>
                      </a:solidFill>
                    </a:lnB>
                    <a:solidFill>
                      <a:srgbClr val="CDD9D0"/>
                    </a:solidFill>
                  </a:tcPr>
                </a:tc>
                <a:extLst>
                  <a:ext uri="{0D108BD9-81ED-4DB2-BD59-A6C34878D82A}">
                    <a16:rowId xmlns:a16="http://schemas.microsoft.com/office/drawing/2014/main" val="2205150490"/>
                  </a:ext>
                </a:extLst>
              </a:tr>
            </a:tbl>
          </a:graphicData>
        </a:graphic>
      </p:graphicFrame>
      <p:sp>
        <p:nvSpPr>
          <p:cNvPr id="21" name="Title 1">
            <a:extLst>
              <a:ext uri="{FF2B5EF4-FFF2-40B4-BE49-F238E27FC236}">
                <a16:creationId xmlns:a16="http://schemas.microsoft.com/office/drawing/2014/main" id="{EDC89E75-0A13-0849-086F-1DB094CE8444}"/>
              </a:ext>
            </a:extLst>
          </p:cNvPr>
          <p:cNvSpPr>
            <a:spLocks noGrp="1"/>
          </p:cNvSpPr>
          <p:nvPr>
            <p:ph type="title"/>
          </p:nvPr>
        </p:nvSpPr>
        <p:spPr/>
        <p:txBody>
          <a:bodyPr/>
          <a:lstStyle/>
          <a:p>
            <a:r>
              <a:rPr lang="en-AU" b="1">
                <a:latin typeface="Public Sans ExtraBold" pitchFamily="2" charset="0"/>
              </a:rPr>
              <a:t>Key findings – Educated and Thriving </a:t>
            </a:r>
            <a:endParaRPr lang="en-AU">
              <a:latin typeface="Public Sans ExtraBold" pitchFamily="2" charset="0"/>
            </a:endParaRPr>
          </a:p>
        </p:txBody>
      </p:sp>
      <p:sp>
        <p:nvSpPr>
          <p:cNvPr id="5" name="Rectangle: Rounded Corners 9">
            <a:extLst>
              <a:ext uri="{FF2B5EF4-FFF2-40B4-BE49-F238E27FC236}">
                <a16:creationId xmlns:a16="http://schemas.microsoft.com/office/drawing/2014/main" id="{8AEC20DD-4379-675E-D118-3D506C19AF2E}"/>
              </a:ext>
            </a:extLst>
          </p:cNvPr>
          <p:cNvSpPr/>
          <p:nvPr/>
        </p:nvSpPr>
        <p:spPr>
          <a:xfrm>
            <a:off x="8790000" y="2160000"/>
            <a:ext cx="3240000" cy="2990396"/>
          </a:xfrm>
          <a:prstGeom prst="wedgeRoundRectCallout">
            <a:avLst>
              <a:gd name="adj1" fmla="val -31861"/>
              <a:gd name="adj2" fmla="val 65299"/>
              <a:gd name="adj3" fmla="val 16667"/>
            </a:avLst>
          </a:prstGeom>
          <a:solidFill>
            <a:srgbClr val="506454"/>
          </a:solidFill>
          <a:ln w="34925" cap="flat" cmpd="sng" algn="ctr">
            <a:solidFill>
              <a:srgbClr val="000000"/>
            </a:solidFill>
            <a:prstDash val="solid"/>
            <a:miter lim="800000"/>
          </a:ln>
          <a:effectLst>
            <a:outerShdw dist="50800" dir="2700000" algn="tl" rotWithShape="0">
              <a:prstClr val="black"/>
            </a:outerShdw>
          </a:effectLst>
        </p:spPr>
        <p:txBody>
          <a:bodyPr lIns="91440" tIns="45720" rIns="91440" bIns="4572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lang="en-AU" sz="1600">
                <a:solidFill>
                  <a:schemeClr val="bg1"/>
                </a:solidFill>
                <a:latin typeface="Public Sans ExtraBold" pitchFamily="2" charset="0"/>
              </a:rPr>
              <a:t>“There needs to be more funding across the state for AEOs and the school must have an Aboriginal space... they’re trying to take away the </a:t>
            </a:r>
            <a:r>
              <a:rPr lang="en-AU" sz="1600" err="1">
                <a:solidFill>
                  <a:schemeClr val="bg1"/>
                </a:solidFill>
                <a:latin typeface="Public Sans ExtraBold" pitchFamily="2" charset="0"/>
              </a:rPr>
              <a:t>Jullum</a:t>
            </a:r>
            <a:r>
              <a:rPr lang="en-AU" sz="1600">
                <a:solidFill>
                  <a:schemeClr val="bg1"/>
                </a:solidFill>
                <a:latin typeface="Public Sans ExtraBold" pitchFamily="2" charset="0"/>
              </a:rPr>
              <a:t> Centre, which is a crucial thing..”</a:t>
            </a:r>
          </a:p>
        </p:txBody>
      </p:sp>
      <p:pic>
        <p:nvPicPr>
          <p:cNvPr id="3" name="Graphic 2" descr="Family with boy with solid fill">
            <a:extLst>
              <a:ext uri="{FF2B5EF4-FFF2-40B4-BE49-F238E27FC236}">
                <a16:creationId xmlns:a16="http://schemas.microsoft.com/office/drawing/2014/main" id="{32250AAC-C569-8EFD-BB9E-EB8DF2AC5B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9735" y="5965501"/>
            <a:ext cx="630072" cy="630072"/>
          </a:xfrm>
          <a:prstGeom prst="rect">
            <a:avLst/>
          </a:prstGeom>
        </p:spPr>
      </p:pic>
      <p:pic>
        <p:nvPicPr>
          <p:cNvPr id="6" name="Graphic 5" descr="Internet with solid fill">
            <a:extLst>
              <a:ext uri="{FF2B5EF4-FFF2-40B4-BE49-F238E27FC236}">
                <a16:creationId xmlns:a16="http://schemas.microsoft.com/office/drawing/2014/main" id="{C83E3D67-CDBB-DE4A-9037-AF6135A2DF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6282" y="4916168"/>
            <a:ext cx="736979" cy="736979"/>
          </a:xfrm>
          <a:prstGeom prst="rect">
            <a:avLst/>
          </a:prstGeom>
        </p:spPr>
      </p:pic>
      <p:pic>
        <p:nvPicPr>
          <p:cNvPr id="9" name="Graphic 8" descr="Route (Two Pins With A Path) with solid fill">
            <a:extLst>
              <a:ext uri="{FF2B5EF4-FFF2-40B4-BE49-F238E27FC236}">
                <a16:creationId xmlns:a16="http://schemas.microsoft.com/office/drawing/2014/main" id="{24EBF83B-FAA9-5BE0-8652-F2254C87021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85063" y="3986188"/>
            <a:ext cx="699417" cy="699417"/>
          </a:xfrm>
          <a:prstGeom prst="rect">
            <a:avLst/>
          </a:prstGeom>
        </p:spPr>
      </p:pic>
      <p:pic>
        <p:nvPicPr>
          <p:cNvPr id="11" name="Graphic 10" descr="Dance steps with solid fill">
            <a:extLst>
              <a:ext uri="{FF2B5EF4-FFF2-40B4-BE49-F238E27FC236}">
                <a16:creationId xmlns:a16="http://schemas.microsoft.com/office/drawing/2014/main" id="{ACFE9773-EE77-071B-F352-66E2D3CEAC3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85063" y="2936855"/>
            <a:ext cx="699417" cy="699417"/>
          </a:xfrm>
          <a:prstGeom prst="rect">
            <a:avLst/>
          </a:prstGeom>
        </p:spPr>
      </p:pic>
      <p:pic>
        <p:nvPicPr>
          <p:cNvPr id="7" name="Picture 6">
            <a:extLst>
              <a:ext uri="{FF2B5EF4-FFF2-40B4-BE49-F238E27FC236}">
                <a16:creationId xmlns:a16="http://schemas.microsoft.com/office/drawing/2014/main" id="{43DB699E-808B-6119-871B-7DF220682A2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992800" y="255220"/>
            <a:ext cx="2880000" cy="608780"/>
          </a:xfrm>
          <a:prstGeom prst="rect">
            <a:avLst/>
          </a:prstGeom>
        </p:spPr>
      </p:pic>
      <p:sp>
        <p:nvSpPr>
          <p:cNvPr id="4" name="Title 1">
            <a:extLst>
              <a:ext uri="{FF2B5EF4-FFF2-40B4-BE49-F238E27FC236}">
                <a16:creationId xmlns:a16="http://schemas.microsoft.com/office/drawing/2014/main" id="{034BD11A-6009-7313-C814-57ACE66D6E34}"/>
              </a:ext>
            </a:extLst>
          </p:cNvPr>
          <p:cNvSpPr txBox="1">
            <a:spLocks/>
          </p:cNvSpPr>
          <p:nvPr/>
        </p:nvSpPr>
        <p:spPr>
          <a:xfrm>
            <a:off x="8810836" y="5887491"/>
            <a:ext cx="3234732" cy="1016466"/>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a:t>
            </a:r>
            <a:endParaRPr lang="en-US"/>
          </a:p>
          <a:p>
            <a:pPr algn="ctr"/>
            <a:r>
              <a:rPr lang="en-AU" sz="1800">
                <a:solidFill>
                  <a:srgbClr val="FF0000"/>
                </a:solidFill>
              </a:rPr>
              <a:t>17 SEPTEMBER 2026</a:t>
            </a:r>
            <a:endParaRPr lang="en-AU"/>
          </a:p>
        </p:txBody>
      </p:sp>
    </p:spTree>
    <p:extLst>
      <p:ext uri="{BB962C8B-B14F-4D97-AF65-F5344CB8AC3E}">
        <p14:creationId xmlns:p14="http://schemas.microsoft.com/office/powerpoint/2010/main" val="2433938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alpha val="45000"/>
          </a:schemeClr>
        </a:solidFill>
        <a:effectLst/>
      </p:bgPr>
    </p:bg>
    <p:spTree>
      <p:nvGrpSpPr>
        <p:cNvPr id="1" name="">
          <a:extLst>
            <a:ext uri="{FF2B5EF4-FFF2-40B4-BE49-F238E27FC236}">
              <a16:creationId xmlns:a16="http://schemas.microsoft.com/office/drawing/2014/main" id="{E1B4D875-DAB9-10FF-698E-14AF85013F4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71F537E-4BEF-AA16-BEE9-D469A94DEA5C}"/>
              </a:ext>
            </a:extLst>
          </p:cNvPr>
          <p:cNvSpPr/>
          <p:nvPr/>
        </p:nvSpPr>
        <p:spPr>
          <a:xfrm>
            <a:off x="0" y="0"/>
            <a:ext cx="12192000" cy="2823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EA419A34-2503-B2B5-81CE-FCAED3347C11}"/>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4800" b="0" i="0" u="none" strike="noStrike" kern="1200" cap="none" spc="0" normalizeH="0" baseline="0" noProof="0">
                <a:ln>
                  <a:noFill/>
                </a:ln>
                <a:solidFill>
                  <a:srgbClr val="630019"/>
                </a:solidFill>
                <a:effectLst/>
                <a:uLnTx/>
                <a:uFillTx/>
                <a:latin typeface="Public Sans ExtraBold"/>
                <a:ea typeface="Segoe UI"/>
                <a:cs typeface="Segoe UI"/>
              </a:rPr>
              <a:t>Community connection</a:t>
            </a:r>
            <a:endParaRPr kumimoji="0" lang="en-US" sz="4800" b="0" i="0" u="none" strike="noStrike" kern="1200" cap="none" spc="0" normalizeH="0" baseline="0" noProof="0">
              <a:ln>
                <a:noFill/>
              </a:ln>
              <a:solidFill>
                <a:srgbClr val="630019"/>
              </a:solidFill>
              <a:effectLst/>
              <a:uLnTx/>
              <a:uFillTx/>
              <a:latin typeface="Public Sans ExtraBold"/>
              <a:ea typeface="Segoe UI"/>
              <a:cs typeface="Segoe UI"/>
            </a:endParaRPr>
          </a:p>
        </p:txBody>
      </p:sp>
      <p:graphicFrame>
        <p:nvGraphicFramePr>
          <p:cNvPr id="16" name="Table 15">
            <a:extLst>
              <a:ext uri="{FF2B5EF4-FFF2-40B4-BE49-F238E27FC236}">
                <a16:creationId xmlns:a16="http://schemas.microsoft.com/office/drawing/2014/main" id="{495B95A8-AAE8-3E61-87FF-6E55CDB01FC4}"/>
              </a:ext>
            </a:extLst>
          </p:cNvPr>
          <p:cNvGraphicFramePr>
            <a:graphicFrameLocks noGrp="1"/>
          </p:cNvGraphicFramePr>
          <p:nvPr>
            <p:extLst>
              <p:ext uri="{D42A27DB-BD31-4B8C-83A1-F6EECF244321}">
                <p14:modId xmlns:p14="http://schemas.microsoft.com/office/powerpoint/2010/main" val="4147480207"/>
              </p:ext>
            </p:extLst>
          </p:nvPr>
        </p:nvGraphicFramePr>
        <p:xfrm>
          <a:off x="384601" y="2086259"/>
          <a:ext cx="8565691" cy="4058432"/>
        </p:xfrm>
        <a:graphic>
          <a:graphicData uri="http://schemas.openxmlformats.org/drawingml/2006/table">
            <a:tbl>
              <a:tblPr>
                <a:tableStyleId>{5FD0F851-EC5A-4D38-B0AD-8093EC10F338}</a:tableStyleId>
              </a:tblPr>
              <a:tblGrid>
                <a:gridCol w="1079967">
                  <a:extLst>
                    <a:ext uri="{9D8B030D-6E8A-4147-A177-3AD203B41FA5}">
                      <a16:colId xmlns:a16="http://schemas.microsoft.com/office/drawing/2014/main" val="2244631875"/>
                    </a:ext>
                  </a:extLst>
                </a:gridCol>
                <a:gridCol w="7485724">
                  <a:extLst>
                    <a:ext uri="{9D8B030D-6E8A-4147-A177-3AD203B41FA5}">
                      <a16:colId xmlns:a16="http://schemas.microsoft.com/office/drawing/2014/main" val="26017132"/>
                    </a:ext>
                  </a:extLst>
                </a:gridCol>
              </a:tblGrid>
              <a:tr h="1014608">
                <a:tc>
                  <a:txBody>
                    <a:bodyPr/>
                    <a:lstStyle/>
                    <a:p>
                      <a:endParaRPr lang="en-AU"/>
                    </a:p>
                  </a:txBody>
                  <a:tcP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l" defTabSz="914377" rtl="0" eaLnBrk="1" latinLnBrk="0" hangingPunct="1"/>
                      <a:r>
                        <a:rPr kumimoji="0" lang="en-AU" sz="1600" b="0" i="0" u="none" strike="noStrike" kern="1200" cap="none" spc="0" normalizeH="0" baseline="0">
                          <a:ln>
                            <a:noFill/>
                          </a:ln>
                          <a:solidFill>
                            <a:schemeClr val="accent1"/>
                          </a:solidFill>
                          <a:effectLst/>
                          <a:uLnTx/>
                          <a:uFillTx/>
                          <a:latin typeface="Public Sans ExtraBold" pitchFamily="2" charset="0"/>
                          <a:ea typeface="+mn-ea"/>
                          <a:cs typeface="+mn-cs"/>
                        </a:rPr>
                        <a:t>Affordable and inclusive spaces and activities </a:t>
                      </a:r>
                    </a:p>
                    <a:p>
                      <a:r>
                        <a:rPr lang="en-AU" sz="1600" kern="1200">
                          <a:solidFill>
                            <a:schemeClr val="tx1"/>
                          </a:solidFill>
                          <a:effectLst/>
                          <a:latin typeface="+mn-lt"/>
                          <a:ea typeface="+mn-ea"/>
                          <a:cs typeface="+mn-cs"/>
                        </a:rPr>
                        <a:t>Spaces to connect and belong are critical to enhancing connection and lead to positive outcomes across a range of areas.</a:t>
                      </a:r>
                    </a:p>
                  </a:txBody>
                  <a:tcP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AFAF4"/>
                    </a:solidFill>
                  </a:tcPr>
                </a:tc>
                <a:extLst>
                  <a:ext uri="{0D108BD9-81ED-4DB2-BD59-A6C34878D82A}">
                    <a16:rowId xmlns:a16="http://schemas.microsoft.com/office/drawing/2014/main" val="3482916283"/>
                  </a:ext>
                </a:extLst>
              </a:tr>
              <a:tr h="1014608">
                <a:tc>
                  <a:txBody>
                    <a:bodyPr/>
                    <a:lstStyle/>
                    <a:p>
                      <a:endParaRPr lang="en-AU"/>
                    </a:p>
                  </a:txBody>
                  <a:tcP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kumimoji="0" lang="en-AU" sz="1600" b="0" i="0" u="none" strike="noStrike" kern="1200" cap="none" spc="0" normalizeH="0" baseline="0">
                          <a:ln>
                            <a:noFill/>
                          </a:ln>
                          <a:solidFill>
                            <a:schemeClr val="accent1"/>
                          </a:solidFill>
                          <a:effectLst/>
                          <a:uLnTx/>
                          <a:uFillTx/>
                          <a:latin typeface="Public Sans ExtraBold" pitchFamily="2" charset="0"/>
                          <a:ea typeface="+mn-ea"/>
                          <a:cs typeface="+mn-cs"/>
                        </a:rPr>
                        <a:t>Transport</a:t>
                      </a:r>
                      <a:r>
                        <a:rPr lang="en-AU" sz="1600" kern="1200">
                          <a:solidFill>
                            <a:schemeClr val="tx1"/>
                          </a:solidFill>
                          <a:effectLst/>
                          <a:latin typeface="Public Sans ExtraBold" pitchFamily="2" charset="0"/>
                          <a:ea typeface="+mn-ea"/>
                          <a:cs typeface="+mn-cs"/>
                        </a:rPr>
                        <a:t> </a:t>
                      </a:r>
                    </a:p>
                    <a:p>
                      <a:r>
                        <a:rPr lang="en-AU" sz="1600" kern="1200">
                          <a:solidFill>
                            <a:schemeClr val="tx1"/>
                          </a:solidFill>
                          <a:effectLst/>
                          <a:latin typeface="+mn-lt"/>
                          <a:ea typeface="+mn-ea"/>
                          <a:cs typeface="+mn-cs"/>
                        </a:rPr>
                        <a:t>Public transport is a critical enabler of connection, and young people say it needs to be easier and more affordable to get where they need to go.</a:t>
                      </a:r>
                    </a:p>
                  </a:txBody>
                  <a:tcP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AFAF4"/>
                    </a:solidFill>
                  </a:tcPr>
                </a:tc>
                <a:extLst>
                  <a:ext uri="{0D108BD9-81ED-4DB2-BD59-A6C34878D82A}">
                    <a16:rowId xmlns:a16="http://schemas.microsoft.com/office/drawing/2014/main" val="1275262481"/>
                  </a:ext>
                </a:extLst>
              </a:tr>
              <a:tr h="1014608">
                <a:tc>
                  <a:txBody>
                    <a:bodyPr/>
                    <a:lstStyle/>
                    <a:p>
                      <a:endParaRPr lang="en-AU"/>
                    </a:p>
                  </a:txBody>
                  <a:tcP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kumimoji="0" lang="en-AU" sz="1600" b="0" i="0" u="none" strike="noStrike" kern="1200" cap="none" spc="0" normalizeH="0" baseline="0">
                          <a:ln>
                            <a:noFill/>
                          </a:ln>
                          <a:solidFill>
                            <a:schemeClr val="accent1"/>
                          </a:solidFill>
                          <a:effectLst/>
                          <a:uLnTx/>
                          <a:uFillTx/>
                          <a:latin typeface="Public Sans ExtraBold" pitchFamily="2" charset="0"/>
                          <a:ea typeface="+mn-ea"/>
                          <a:cs typeface="+mn-cs"/>
                        </a:rPr>
                        <a:t>Feeling welcome and safe in public</a:t>
                      </a:r>
                    </a:p>
                    <a:p>
                      <a:r>
                        <a:rPr lang="en-AU" sz="1600" kern="1200">
                          <a:solidFill>
                            <a:schemeClr val="tx1"/>
                          </a:solidFill>
                          <a:effectLst/>
                          <a:latin typeface="+mn-lt"/>
                          <a:ea typeface="+mn-ea"/>
                          <a:cs typeface="+mn-cs"/>
                        </a:rPr>
                        <a:t>Young people, particularly young women and girls, say they do not always feel safe or welcome in public spaces or on transport, especially at night.</a:t>
                      </a:r>
                    </a:p>
                  </a:txBody>
                  <a:tcP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AFAF4"/>
                    </a:solidFill>
                  </a:tcPr>
                </a:tc>
                <a:extLst>
                  <a:ext uri="{0D108BD9-81ED-4DB2-BD59-A6C34878D82A}">
                    <a16:rowId xmlns:a16="http://schemas.microsoft.com/office/drawing/2014/main" val="1091788135"/>
                  </a:ext>
                </a:extLst>
              </a:tr>
              <a:tr h="1014608">
                <a:tc>
                  <a:txBody>
                    <a:bodyPr/>
                    <a:lstStyle/>
                    <a:p>
                      <a:endParaRPr lang="en-AU"/>
                    </a:p>
                  </a:txBody>
                  <a:tcP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AU" sz="1600" kern="1200">
                          <a:solidFill>
                            <a:schemeClr val="accent1"/>
                          </a:solidFill>
                          <a:effectLst/>
                          <a:latin typeface="Public Sans ExtraBold" pitchFamily="2" charset="0"/>
                          <a:ea typeface="+mn-ea"/>
                          <a:cs typeface="+mn-cs"/>
                        </a:rPr>
                        <a:t>Racism and discrimination </a:t>
                      </a:r>
                    </a:p>
                    <a:p>
                      <a:r>
                        <a:rPr lang="en-AU" sz="1600" kern="1200">
                          <a:solidFill>
                            <a:schemeClr val="tx1"/>
                          </a:solidFill>
                          <a:effectLst/>
                          <a:latin typeface="+mn-lt"/>
                          <a:ea typeface="+mn-ea"/>
                          <a:cs typeface="+mn-cs"/>
                        </a:rPr>
                        <a:t>Celebrating cultures and diversity is critical to address racism and discrimination.</a:t>
                      </a:r>
                    </a:p>
                  </a:txBody>
                  <a:tcP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AFAF4"/>
                    </a:solidFill>
                  </a:tcPr>
                </a:tc>
                <a:extLst>
                  <a:ext uri="{0D108BD9-81ED-4DB2-BD59-A6C34878D82A}">
                    <a16:rowId xmlns:a16="http://schemas.microsoft.com/office/drawing/2014/main" val="3143921599"/>
                  </a:ext>
                </a:extLst>
              </a:tr>
            </a:tbl>
          </a:graphicData>
        </a:graphic>
      </p:graphicFrame>
      <p:sp>
        <p:nvSpPr>
          <p:cNvPr id="21" name="Title 1">
            <a:extLst>
              <a:ext uri="{FF2B5EF4-FFF2-40B4-BE49-F238E27FC236}">
                <a16:creationId xmlns:a16="http://schemas.microsoft.com/office/drawing/2014/main" id="{342003BE-D48D-765A-0BDB-C9D9B5F078E7}"/>
              </a:ext>
            </a:extLst>
          </p:cNvPr>
          <p:cNvSpPr>
            <a:spLocks noGrp="1"/>
          </p:cNvSpPr>
          <p:nvPr>
            <p:ph type="title"/>
          </p:nvPr>
        </p:nvSpPr>
        <p:spPr/>
        <p:txBody>
          <a:bodyPr/>
          <a:lstStyle/>
          <a:p>
            <a:r>
              <a:rPr lang="en-AU" b="1">
                <a:latin typeface="Public Sans ExtraBold" pitchFamily="2" charset="0"/>
              </a:rPr>
              <a:t>Key findings</a:t>
            </a:r>
            <a:endParaRPr lang="en-AU">
              <a:latin typeface="Public Sans ExtraBold" pitchFamily="2" charset="0"/>
            </a:endParaRPr>
          </a:p>
        </p:txBody>
      </p:sp>
      <p:sp>
        <p:nvSpPr>
          <p:cNvPr id="3" name="Rectangle: Rounded Corners 9">
            <a:extLst>
              <a:ext uri="{FF2B5EF4-FFF2-40B4-BE49-F238E27FC236}">
                <a16:creationId xmlns:a16="http://schemas.microsoft.com/office/drawing/2014/main" id="{8490C5FF-4683-E065-714B-AF9083EAB6EB}"/>
              </a:ext>
            </a:extLst>
          </p:cNvPr>
          <p:cNvSpPr/>
          <p:nvPr/>
        </p:nvSpPr>
        <p:spPr>
          <a:xfrm>
            <a:off x="9035038" y="2400984"/>
            <a:ext cx="2808962" cy="2056031"/>
          </a:xfrm>
          <a:prstGeom prst="wedgeRoundRectCallout">
            <a:avLst>
              <a:gd name="adj1" fmla="val -20833"/>
              <a:gd name="adj2" fmla="val 83944"/>
              <a:gd name="adj3" fmla="val 16667"/>
            </a:avLst>
          </a:prstGeom>
          <a:solidFill>
            <a:schemeClr val="accent1">
              <a:lumMod val="25000"/>
              <a:lumOff val="75000"/>
            </a:schemeClr>
          </a:solidFill>
          <a:ln w="34925" cap="flat" cmpd="sng" algn="ctr">
            <a:solidFill>
              <a:srgbClr val="000000"/>
            </a:solidFill>
            <a:prstDash val="solid"/>
            <a:miter lim="800000"/>
          </a:ln>
          <a:effectLst>
            <a:outerShdw dist="50800" dir="2700000" algn="tl" rotWithShape="0">
              <a:prstClr val="black"/>
            </a:outerShdw>
          </a:effectLst>
        </p:spPr>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defTabSz="609585"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a:ln>
                  <a:noFill/>
                </a:ln>
                <a:solidFill>
                  <a:srgbClr val="000000"/>
                </a:solidFill>
                <a:effectLst/>
                <a:uLnTx/>
                <a:uFillTx/>
                <a:latin typeface="Public Sans Light"/>
                <a:ea typeface="+mn-ea"/>
                <a:cs typeface="+mn-cs"/>
              </a:rPr>
              <a:t>“</a:t>
            </a:r>
            <a:r>
              <a:rPr lang="en-AU" sz="1600">
                <a:solidFill>
                  <a:srgbClr val="000000"/>
                </a:solidFill>
                <a:latin typeface="Public Sans ExtraBold" pitchFamily="2" charset="0"/>
              </a:rPr>
              <a:t>No matter who you are, where you come from, what language you speak – you should still belong.”</a:t>
            </a:r>
            <a:endParaRPr kumimoji="0" lang="en-AU" sz="1600" b="0" i="0" u="none" strike="noStrike" kern="1200" cap="none" spc="0" normalizeH="0" baseline="0" noProof="0">
              <a:ln>
                <a:noFill/>
              </a:ln>
              <a:solidFill>
                <a:srgbClr val="000000"/>
              </a:solidFill>
              <a:effectLst/>
              <a:uLnTx/>
              <a:uFillTx/>
              <a:latin typeface="Public Sans Light"/>
              <a:ea typeface="+mn-ea"/>
              <a:cs typeface="+mn-cs"/>
            </a:endParaRPr>
          </a:p>
        </p:txBody>
      </p:sp>
      <p:pic>
        <p:nvPicPr>
          <p:cNvPr id="8" name="Picture 7">
            <a:extLst>
              <a:ext uri="{FF2B5EF4-FFF2-40B4-BE49-F238E27FC236}">
                <a16:creationId xmlns:a16="http://schemas.microsoft.com/office/drawing/2014/main" id="{D7789A6C-C8D4-2740-FEBD-1061E0F60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1748" y="96874"/>
            <a:ext cx="2542252" cy="2542252"/>
          </a:xfrm>
          <a:prstGeom prst="rect">
            <a:avLst/>
          </a:prstGeom>
        </p:spPr>
      </p:pic>
      <p:pic>
        <p:nvPicPr>
          <p:cNvPr id="4" name="Graphic 3" descr="Soccer Goal with solid fill">
            <a:extLst>
              <a:ext uri="{FF2B5EF4-FFF2-40B4-BE49-F238E27FC236}">
                <a16:creationId xmlns:a16="http://schemas.microsoft.com/office/drawing/2014/main" id="{D2270F39-BE56-51BE-297E-00A709ED15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8535" y="2135446"/>
            <a:ext cx="735904" cy="735904"/>
          </a:xfrm>
          <a:prstGeom prst="rect">
            <a:avLst/>
          </a:prstGeom>
        </p:spPr>
      </p:pic>
      <p:pic>
        <p:nvPicPr>
          <p:cNvPr id="7" name="Graphic 6" descr="Train Tracks with solid fill">
            <a:extLst>
              <a:ext uri="{FF2B5EF4-FFF2-40B4-BE49-F238E27FC236}">
                <a16:creationId xmlns:a16="http://schemas.microsoft.com/office/drawing/2014/main" id="{782346E0-9070-8712-7296-EF7CD1EDB7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535" y="3149262"/>
            <a:ext cx="735904" cy="735904"/>
          </a:xfrm>
          <a:prstGeom prst="rect">
            <a:avLst/>
          </a:prstGeom>
        </p:spPr>
      </p:pic>
      <p:pic>
        <p:nvPicPr>
          <p:cNvPr id="10" name="Graphic 9" descr="Globe with solid fill">
            <a:extLst>
              <a:ext uri="{FF2B5EF4-FFF2-40B4-BE49-F238E27FC236}">
                <a16:creationId xmlns:a16="http://schemas.microsoft.com/office/drawing/2014/main" id="{889F66B3-1617-A988-9B85-BE3335D83AC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8535" y="5179791"/>
            <a:ext cx="735904" cy="735904"/>
          </a:xfrm>
          <a:prstGeom prst="rect">
            <a:avLst/>
          </a:prstGeom>
        </p:spPr>
      </p:pic>
      <p:pic>
        <p:nvPicPr>
          <p:cNvPr id="12" name="Graphic 11" descr="Female with solid fill">
            <a:extLst>
              <a:ext uri="{FF2B5EF4-FFF2-40B4-BE49-F238E27FC236}">
                <a16:creationId xmlns:a16="http://schemas.microsoft.com/office/drawing/2014/main" id="{29168A50-85D1-AD5C-4D15-BFE5F144922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9287" y="4163078"/>
            <a:ext cx="914400" cy="914400"/>
          </a:xfrm>
          <a:prstGeom prst="rect">
            <a:avLst/>
          </a:prstGeom>
        </p:spPr>
      </p:pic>
      <p:sp>
        <p:nvSpPr>
          <p:cNvPr id="2" name="Title 1">
            <a:extLst>
              <a:ext uri="{FF2B5EF4-FFF2-40B4-BE49-F238E27FC236}">
                <a16:creationId xmlns:a16="http://schemas.microsoft.com/office/drawing/2014/main" id="{EA01FB12-C1AE-4303-3AFA-04956B082FCD}"/>
              </a:ext>
            </a:extLst>
          </p:cNvPr>
          <p:cNvSpPr txBox="1">
            <a:spLocks/>
          </p:cNvSpPr>
          <p:nvPr/>
        </p:nvSpPr>
        <p:spPr>
          <a:xfrm>
            <a:off x="3011170" y="64039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2297267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C5D9C-BDF8-94A9-8535-AFFE0BEBBA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3D1011-C710-BEFC-312C-A21A53633704}"/>
              </a:ext>
            </a:extLst>
          </p:cNvPr>
          <p:cNvSpPr/>
          <p:nvPr/>
        </p:nvSpPr>
        <p:spPr>
          <a:xfrm>
            <a:off x="0" y="0"/>
            <a:ext cx="12192000" cy="2823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E1DCC929-B2AF-6949-34D7-F25B2E5B00F7}"/>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kumimoji="0" lang="en-AU" sz="4800" b="0" i="0" u="none" strike="noStrike" kern="1200" cap="none" spc="0" normalizeH="0" baseline="0" noProof="0">
                <a:ln>
                  <a:noFill/>
                </a:ln>
                <a:solidFill>
                  <a:srgbClr val="7D9883"/>
                </a:solidFill>
                <a:effectLst/>
                <a:uLnTx/>
                <a:uFillTx/>
                <a:latin typeface="Public Sans ExtraBold"/>
                <a:ea typeface="Segoe UI"/>
                <a:cs typeface="Segoe UI"/>
              </a:rPr>
              <a:t>First Nations engagement</a:t>
            </a:r>
            <a:endParaRPr kumimoji="0" lang="en-US" sz="4800" b="0" i="0" u="none" strike="noStrike" kern="1200" cap="none" spc="0" normalizeH="0" baseline="0" noProof="0">
              <a:ln>
                <a:noFill/>
              </a:ln>
              <a:solidFill>
                <a:srgbClr val="7D9883"/>
              </a:solidFill>
              <a:effectLst/>
              <a:uLnTx/>
              <a:uFillTx/>
              <a:latin typeface="Public Sans ExtraBold"/>
              <a:ea typeface="Segoe UI"/>
              <a:cs typeface="Segoe UI"/>
            </a:endParaRPr>
          </a:p>
        </p:txBody>
      </p:sp>
      <p:graphicFrame>
        <p:nvGraphicFramePr>
          <p:cNvPr id="16" name="Table 15">
            <a:extLst>
              <a:ext uri="{FF2B5EF4-FFF2-40B4-BE49-F238E27FC236}">
                <a16:creationId xmlns:a16="http://schemas.microsoft.com/office/drawing/2014/main" id="{B2A32884-D727-E060-0880-0CE1286C276E}"/>
              </a:ext>
            </a:extLst>
          </p:cNvPr>
          <p:cNvGraphicFramePr>
            <a:graphicFrameLocks noGrp="1"/>
          </p:cNvGraphicFramePr>
          <p:nvPr/>
        </p:nvGraphicFramePr>
        <p:xfrm>
          <a:off x="360000" y="2700000"/>
          <a:ext cx="8280000" cy="3603240"/>
        </p:xfrm>
        <a:graphic>
          <a:graphicData uri="http://schemas.openxmlformats.org/drawingml/2006/table">
            <a:tbl>
              <a:tblPr>
                <a:tableStyleId>{5FD0F851-EC5A-4D38-B0AD-8093EC10F338}</a:tableStyleId>
              </a:tblPr>
              <a:tblGrid>
                <a:gridCol w="827897">
                  <a:extLst>
                    <a:ext uri="{9D8B030D-6E8A-4147-A177-3AD203B41FA5}">
                      <a16:colId xmlns:a16="http://schemas.microsoft.com/office/drawing/2014/main" val="2244631875"/>
                    </a:ext>
                  </a:extLst>
                </a:gridCol>
                <a:gridCol w="7452103">
                  <a:extLst>
                    <a:ext uri="{9D8B030D-6E8A-4147-A177-3AD203B41FA5}">
                      <a16:colId xmlns:a16="http://schemas.microsoft.com/office/drawing/2014/main" val="26017132"/>
                    </a:ext>
                  </a:extLst>
                </a:gridCol>
              </a:tblGrid>
              <a:tr h="917692">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marL="0" lvl="0" indent="0" algn="l">
                        <a:lnSpc>
                          <a:spcPct val="100000"/>
                        </a:lnSpc>
                        <a:buNone/>
                      </a:pPr>
                      <a:r>
                        <a:rPr lang="en-AU" sz="1600" b="1" i="0" u="none" strike="noStrike" kern="1200" baseline="0">
                          <a:solidFill>
                            <a:schemeClr val="tx1">
                              <a:lumMod val="95000"/>
                              <a:lumOff val="5000"/>
                            </a:schemeClr>
                          </a:solidFill>
                          <a:effectLst/>
                          <a:latin typeface="Public Sans ExtraBold" pitchFamily="2" charset="0"/>
                          <a:ea typeface="+mn-ea"/>
                          <a:cs typeface="+mn-cs"/>
                        </a:rPr>
                        <a:t>Pride in culture and community</a:t>
                      </a:r>
                      <a:endParaRPr lang="en-AU" sz="1600" b="1" i="0" u="none" strike="noStrike" kern="1200" baseline="0" noProof="0">
                        <a:solidFill>
                          <a:schemeClr val="tx1">
                            <a:lumMod val="95000"/>
                            <a:lumOff val="5000"/>
                          </a:schemeClr>
                        </a:solidFill>
                        <a:effectLst/>
                        <a:latin typeface="Public Sans ExtraBold" pitchFamily="2" charset="0"/>
                        <a:ea typeface="+mn-ea"/>
                        <a:cs typeface="+mn-cs"/>
                      </a:endParaRPr>
                    </a:p>
                    <a:p>
                      <a:pPr marL="0" lvl="0" indent="0" algn="l">
                        <a:lnSpc>
                          <a:spcPct val="100000"/>
                        </a:lnSpc>
                        <a:buNone/>
                      </a:pPr>
                      <a:r>
                        <a:rPr lang="en-AU" sz="1600"/>
                        <a:t>Young people spoke with pride about their culture and want to see it reflected in public spaces through murals and language displays.</a:t>
                      </a:r>
                      <a:endParaRPr lang="en-AU" sz="1600" b="0" i="0" u="none" strike="noStrike" kern="1200" baseline="0" noProof="0">
                        <a:solidFill>
                          <a:schemeClr val="tx1">
                            <a:lumMod val="95000"/>
                            <a:lumOff val="5000"/>
                          </a:schemeClr>
                        </a:solidFill>
                        <a:effectLst/>
                        <a:latin typeface="Public Sans ExtraBold" pitchFamily="2" charset="0"/>
                        <a:ea typeface="+mn-ea"/>
                        <a:cs typeface="+mn-cs"/>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3482916283"/>
                  </a:ext>
                </a:extLst>
              </a:tr>
              <a:tr h="1382346">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i="0" u="none" strike="noStrike" kern="1200" baseline="0">
                          <a:solidFill>
                            <a:schemeClr val="tx1">
                              <a:lumMod val="95000"/>
                              <a:lumOff val="5000"/>
                            </a:schemeClr>
                          </a:solidFill>
                          <a:effectLst/>
                          <a:latin typeface="Public Sans ExtraBold" pitchFamily="2" charset="0"/>
                          <a:ea typeface="+mn-ea"/>
                          <a:cs typeface="+mn-cs"/>
                        </a:rPr>
                        <a:t>Culture and ACCO-led programs</a:t>
                      </a:r>
                      <a:endParaRPr lang="en-AU" sz="1600" b="1" i="0" u="none" strike="noStrike" kern="1200" baseline="0" noProof="0">
                        <a:solidFill>
                          <a:schemeClr val="tx1">
                            <a:lumMod val="95000"/>
                            <a:lumOff val="5000"/>
                          </a:schemeClr>
                        </a:solidFill>
                        <a:effectLst/>
                        <a:latin typeface="Public Sans ExtraBold" pitchFamily="2" charset="0"/>
                        <a:ea typeface="+mn-ea"/>
                        <a:cs typeface="+mn-cs"/>
                      </a:endParaRPr>
                    </a:p>
                    <a:p>
                      <a:pPr lvl="0">
                        <a:buNone/>
                      </a:pPr>
                      <a:r>
                        <a:rPr lang="en-AU" sz="1600"/>
                        <a:t>Cultural practices – Elders, dance, language, Ranger programs and time on Country – were the strongest source of connection, safety and belonging. Young people want grassroots, ACCO-led programs funded directly, by community for community</a:t>
                      </a:r>
                      <a:r>
                        <a:rPr lang="en-AU" sz="1600" b="0" i="0" u="none" strike="noStrike" kern="1200" noProof="0">
                          <a:solidFill>
                            <a:schemeClr val="tx1">
                              <a:lumMod val="95000"/>
                              <a:lumOff val="5000"/>
                            </a:schemeClr>
                          </a:solidFill>
                          <a:effectLst/>
                        </a:rPr>
                        <a:t>.</a:t>
                      </a:r>
                      <a:endParaRPr lang="en-US"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1275262481"/>
                  </a:ext>
                </a:extLst>
              </a:tr>
              <a:tr h="980243">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i="0" u="none" strike="noStrike" kern="1200">
                          <a:solidFill>
                            <a:schemeClr val="tx1">
                              <a:lumMod val="95000"/>
                              <a:lumOff val="5000"/>
                            </a:schemeClr>
                          </a:solidFill>
                          <a:latin typeface="Public Sans ExtraBold" pitchFamily="2" charset="0"/>
                          <a:ea typeface="+mn-ea"/>
                          <a:cs typeface="+mn-cs"/>
                        </a:rPr>
                        <a:t>Barriers to Country and community connection</a:t>
                      </a:r>
                      <a:endParaRPr lang="en-AU" sz="1600" b="1" i="0" u="none" strike="noStrike" kern="1200" noProof="0">
                        <a:solidFill>
                          <a:schemeClr val="tx1">
                            <a:lumMod val="95000"/>
                            <a:lumOff val="5000"/>
                          </a:schemeClr>
                        </a:solidFill>
                        <a:latin typeface="Public Sans ExtraBold" pitchFamily="2" charset="0"/>
                        <a:ea typeface="+mn-ea"/>
                        <a:cs typeface="+mn-cs"/>
                      </a:endParaRPr>
                    </a:p>
                    <a:p>
                      <a:pPr lvl="0">
                        <a:buNone/>
                      </a:pPr>
                      <a:r>
                        <a:rPr lang="en-AU" sz="1600"/>
                        <a:t>Family separation through removal and incarceration was a key concern, alongside colonial place names and disrupted cultural knowledge transmission</a:t>
                      </a:r>
                      <a:r>
                        <a:rPr lang="en-AU" sz="1600" b="0" i="0" u="none" strike="noStrike" noProof="0">
                          <a:solidFill>
                            <a:schemeClr val="tx1">
                              <a:lumMod val="95000"/>
                              <a:lumOff val="5000"/>
                            </a:schemeClr>
                          </a:solidFill>
                          <a:latin typeface="Public Sans Light"/>
                        </a:rPr>
                        <a:t>.</a:t>
                      </a:r>
                      <a:endParaRPr lang="en-US" sz="1600">
                        <a:solidFill>
                          <a:schemeClr val="tx1">
                            <a:lumMod val="95000"/>
                            <a:lumOff val="5000"/>
                          </a:schemeClr>
                        </a:solidFill>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2808022447"/>
                  </a:ext>
                </a:extLst>
              </a:tr>
            </a:tbl>
          </a:graphicData>
        </a:graphic>
      </p:graphicFrame>
      <p:sp>
        <p:nvSpPr>
          <p:cNvPr id="21" name="Title 1">
            <a:extLst>
              <a:ext uri="{FF2B5EF4-FFF2-40B4-BE49-F238E27FC236}">
                <a16:creationId xmlns:a16="http://schemas.microsoft.com/office/drawing/2014/main" id="{062F911C-9AFA-69EE-E3B4-7794A8DBC966}"/>
              </a:ext>
            </a:extLst>
          </p:cNvPr>
          <p:cNvSpPr>
            <a:spLocks noGrp="1"/>
          </p:cNvSpPr>
          <p:nvPr>
            <p:ph type="title"/>
          </p:nvPr>
        </p:nvSpPr>
        <p:spPr/>
        <p:txBody>
          <a:bodyPr/>
          <a:lstStyle/>
          <a:p>
            <a:r>
              <a:rPr lang="en-AU" b="1">
                <a:latin typeface="Public Sans ExtraBold" pitchFamily="2" charset="0"/>
              </a:rPr>
              <a:t>Key findings – Community Connection </a:t>
            </a:r>
            <a:endParaRPr lang="en-AU">
              <a:latin typeface="Public Sans ExtraBold" pitchFamily="2" charset="0"/>
            </a:endParaRPr>
          </a:p>
        </p:txBody>
      </p:sp>
      <p:sp>
        <p:nvSpPr>
          <p:cNvPr id="5" name="Rectangle: Rounded Corners 9">
            <a:extLst>
              <a:ext uri="{FF2B5EF4-FFF2-40B4-BE49-F238E27FC236}">
                <a16:creationId xmlns:a16="http://schemas.microsoft.com/office/drawing/2014/main" id="{0F2127F0-DA80-F72F-899E-A66AD1810135}"/>
              </a:ext>
            </a:extLst>
          </p:cNvPr>
          <p:cNvSpPr/>
          <p:nvPr/>
        </p:nvSpPr>
        <p:spPr>
          <a:xfrm>
            <a:off x="8796000" y="2160000"/>
            <a:ext cx="3240000" cy="2570356"/>
          </a:xfrm>
          <a:prstGeom prst="wedgeRoundRectCallout">
            <a:avLst>
              <a:gd name="adj1" fmla="val -36519"/>
              <a:gd name="adj2" fmla="val 65613"/>
              <a:gd name="adj3" fmla="val 16667"/>
            </a:avLst>
          </a:prstGeom>
          <a:solidFill>
            <a:srgbClr val="506454"/>
          </a:solidFill>
          <a:ln w="34925" cap="flat" cmpd="sng" algn="ctr">
            <a:solidFill>
              <a:srgbClr val="000000"/>
            </a:solidFill>
            <a:prstDash val="solid"/>
            <a:miter lim="800000"/>
          </a:ln>
          <a:effectLst>
            <a:outerShdw dist="50800" dir="2700000" algn="tl" rotWithShape="0">
              <a:prstClr val="black"/>
            </a:outerShdw>
          </a:effectLst>
        </p:spPr>
        <p:txBody>
          <a:bodyPr lIns="91440" tIns="45720" rIns="91440" bIns="4572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lang="en-AU" sz="1600">
                <a:solidFill>
                  <a:schemeClr val="bg1"/>
                </a:solidFill>
                <a:latin typeface="Public Sans ExtraBold" pitchFamily="2" charset="0"/>
              </a:rPr>
              <a:t>“When you dance, it feels like all the bad stuff is going away. And when you talk to Elders, it just makes you feel much better.”</a:t>
            </a:r>
          </a:p>
        </p:txBody>
      </p:sp>
      <p:pic>
        <p:nvPicPr>
          <p:cNvPr id="13" name="Graphic 12" descr="Arrow circle with solid fill">
            <a:extLst>
              <a:ext uri="{FF2B5EF4-FFF2-40B4-BE49-F238E27FC236}">
                <a16:creationId xmlns:a16="http://schemas.microsoft.com/office/drawing/2014/main" id="{5AF5E189-2BBB-3B43-C855-00DFA96F427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59252" y="4070092"/>
            <a:ext cx="627566" cy="627566"/>
          </a:xfrm>
          <a:prstGeom prst="rect">
            <a:avLst/>
          </a:prstGeom>
        </p:spPr>
      </p:pic>
      <p:pic>
        <p:nvPicPr>
          <p:cNvPr id="15" name="Graphic 14" descr="Man with kid with solid fill">
            <a:extLst>
              <a:ext uri="{FF2B5EF4-FFF2-40B4-BE49-F238E27FC236}">
                <a16:creationId xmlns:a16="http://schemas.microsoft.com/office/drawing/2014/main" id="{1ACC0B2F-FD75-5992-8201-655527D8577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59252" y="5356230"/>
            <a:ext cx="627566" cy="627566"/>
          </a:xfrm>
          <a:prstGeom prst="rect">
            <a:avLst/>
          </a:prstGeom>
        </p:spPr>
      </p:pic>
      <p:pic>
        <p:nvPicPr>
          <p:cNvPr id="19" name="Graphic 18" descr="Cheers with solid fill">
            <a:extLst>
              <a:ext uri="{FF2B5EF4-FFF2-40B4-BE49-F238E27FC236}">
                <a16:creationId xmlns:a16="http://schemas.microsoft.com/office/drawing/2014/main" id="{5655100D-4914-C14F-38BC-71954929651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9252" y="2894409"/>
            <a:ext cx="627566" cy="627566"/>
          </a:xfrm>
          <a:prstGeom prst="rect">
            <a:avLst/>
          </a:prstGeom>
        </p:spPr>
      </p:pic>
      <p:pic>
        <p:nvPicPr>
          <p:cNvPr id="4" name="Picture 3">
            <a:extLst>
              <a:ext uri="{FF2B5EF4-FFF2-40B4-BE49-F238E27FC236}">
                <a16:creationId xmlns:a16="http://schemas.microsoft.com/office/drawing/2014/main" id="{1AAD2930-462B-E183-1B7B-B5B7CEB9B8F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92800" y="255220"/>
            <a:ext cx="2880000" cy="608780"/>
          </a:xfrm>
          <a:prstGeom prst="rect">
            <a:avLst/>
          </a:prstGeom>
        </p:spPr>
      </p:pic>
      <p:sp>
        <p:nvSpPr>
          <p:cNvPr id="2" name="Title 1">
            <a:extLst>
              <a:ext uri="{FF2B5EF4-FFF2-40B4-BE49-F238E27FC236}">
                <a16:creationId xmlns:a16="http://schemas.microsoft.com/office/drawing/2014/main" id="{15F561CA-0A2A-B583-C8CC-578232316362}"/>
              </a:ext>
            </a:extLst>
          </p:cNvPr>
          <p:cNvSpPr txBox="1">
            <a:spLocks/>
          </p:cNvSpPr>
          <p:nvPr/>
        </p:nvSpPr>
        <p:spPr>
          <a:xfrm>
            <a:off x="3011170" y="64039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1902816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alpha val="41000"/>
          </a:schemeClr>
        </a:solidFill>
        <a:effectLst/>
      </p:bgPr>
    </p:bg>
    <p:spTree>
      <p:nvGrpSpPr>
        <p:cNvPr id="1" name="">
          <a:extLst>
            <a:ext uri="{FF2B5EF4-FFF2-40B4-BE49-F238E27FC236}">
              <a16:creationId xmlns:a16="http://schemas.microsoft.com/office/drawing/2014/main" id="{6A51A5F5-C027-A279-345E-C46E24467BE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5F36728-443F-9EAB-877C-A70E20546C5D}"/>
              </a:ext>
            </a:extLst>
          </p:cNvPr>
          <p:cNvSpPr/>
          <p:nvPr/>
        </p:nvSpPr>
        <p:spPr>
          <a:xfrm>
            <a:off x="0" y="0"/>
            <a:ext cx="12192000" cy="28239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4EA2A122-B831-DE7F-1765-52A4867917B0}"/>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defTabSz="609585" rtl="0" eaLnBrk="1" fontAlgn="auto" latinLnBrk="0" hangingPunct="1">
              <a:lnSpc>
                <a:spcPct val="100000"/>
              </a:lnSpc>
              <a:spcBef>
                <a:spcPts val="0"/>
              </a:spcBef>
              <a:spcAft>
                <a:spcPts val="0"/>
              </a:spcAft>
              <a:buClrTx/>
              <a:buSzTx/>
              <a:buFontTx/>
              <a:buNone/>
              <a:tabLst/>
              <a:defRPr/>
            </a:pPr>
            <a:r>
              <a:rPr kumimoji="0" lang="en-AU" sz="4800" b="0" i="0" u="none" strike="noStrike" kern="1200" cap="none" spc="0" normalizeH="0" baseline="0" noProof="0">
                <a:ln>
                  <a:noFill/>
                </a:ln>
                <a:solidFill>
                  <a:srgbClr val="FDDEF2">
                    <a:lumMod val="50000"/>
                  </a:srgbClr>
                </a:solidFill>
                <a:effectLst/>
                <a:uLnTx/>
                <a:uFillTx/>
                <a:latin typeface="Public Sans ExtraBold"/>
                <a:ea typeface="Segoe UI"/>
                <a:cs typeface="Segoe UI"/>
              </a:rPr>
              <a:t>Voice and influence</a:t>
            </a:r>
            <a:endParaRPr kumimoji="0" lang="en-US" sz="4800" b="0" i="0" u="none" strike="noStrike" kern="1200" cap="none" spc="0" normalizeH="0" baseline="0" noProof="0">
              <a:ln>
                <a:noFill/>
              </a:ln>
              <a:solidFill>
                <a:srgbClr val="FDDEF2">
                  <a:lumMod val="50000"/>
                </a:srgbClr>
              </a:solidFill>
              <a:effectLst/>
              <a:uLnTx/>
              <a:uFillTx/>
              <a:latin typeface="Public Sans ExtraBold"/>
              <a:ea typeface="Segoe UI"/>
              <a:cs typeface="Segoe UI"/>
            </a:endParaRPr>
          </a:p>
        </p:txBody>
      </p:sp>
      <p:graphicFrame>
        <p:nvGraphicFramePr>
          <p:cNvPr id="16" name="Table 15">
            <a:extLst>
              <a:ext uri="{FF2B5EF4-FFF2-40B4-BE49-F238E27FC236}">
                <a16:creationId xmlns:a16="http://schemas.microsoft.com/office/drawing/2014/main" id="{F3591596-46E0-56C9-392D-95C41EF97C2A}"/>
              </a:ext>
            </a:extLst>
          </p:cNvPr>
          <p:cNvGraphicFramePr>
            <a:graphicFrameLocks noGrp="1"/>
          </p:cNvGraphicFramePr>
          <p:nvPr>
            <p:extLst>
              <p:ext uri="{D42A27DB-BD31-4B8C-83A1-F6EECF244321}">
                <p14:modId xmlns:p14="http://schemas.microsoft.com/office/powerpoint/2010/main" val="3623520343"/>
              </p:ext>
            </p:extLst>
          </p:nvPr>
        </p:nvGraphicFramePr>
        <p:xfrm>
          <a:off x="429158" y="2222031"/>
          <a:ext cx="8734475" cy="3936028"/>
        </p:xfrm>
        <a:graphic>
          <a:graphicData uri="http://schemas.openxmlformats.org/drawingml/2006/table">
            <a:tbl>
              <a:tblPr>
                <a:tableStyleId>{5FD0F851-EC5A-4D38-B0AD-8093EC10F338}</a:tableStyleId>
              </a:tblPr>
              <a:tblGrid>
                <a:gridCol w="1020434">
                  <a:extLst>
                    <a:ext uri="{9D8B030D-6E8A-4147-A177-3AD203B41FA5}">
                      <a16:colId xmlns:a16="http://schemas.microsoft.com/office/drawing/2014/main" val="2244631875"/>
                    </a:ext>
                  </a:extLst>
                </a:gridCol>
                <a:gridCol w="7714041">
                  <a:extLst>
                    <a:ext uri="{9D8B030D-6E8A-4147-A177-3AD203B41FA5}">
                      <a16:colId xmlns:a16="http://schemas.microsoft.com/office/drawing/2014/main" val="26017132"/>
                    </a:ext>
                  </a:extLst>
                </a:gridCol>
              </a:tblGrid>
              <a:tr h="984007">
                <a:tc>
                  <a:txBody>
                    <a:bodyPr/>
                    <a:lstStyle/>
                    <a:p>
                      <a:endParaRPr lang="en-AU"/>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3">
                        <a:lumMod val="50000"/>
                      </a:schemeClr>
                    </a:solidFill>
                  </a:tcPr>
                </a:tc>
                <a:tc>
                  <a:txBody>
                    <a:bodyPr/>
                    <a:lstStyle/>
                    <a:p>
                      <a:r>
                        <a:rPr lang="en-AU" sz="1600" b="1" kern="1200">
                          <a:solidFill>
                            <a:schemeClr val="accent3">
                              <a:lumMod val="50000"/>
                            </a:schemeClr>
                          </a:solidFill>
                          <a:effectLst/>
                          <a:latin typeface="Public Sans ExtraBold" pitchFamily="2" charset="0"/>
                          <a:ea typeface="+mn-ea"/>
                          <a:cs typeface="+mn-cs"/>
                        </a:rPr>
                        <a:t>Child and youth voice</a:t>
                      </a:r>
                    </a:p>
                    <a:p>
                      <a:r>
                        <a:rPr lang="en-AU" sz="1600" kern="1200">
                          <a:solidFill>
                            <a:schemeClr val="tx1"/>
                          </a:solidFill>
                          <a:effectLst/>
                          <a:latin typeface="+mn-lt"/>
                          <a:ea typeface="+mn-ea"/>
                          <a:cs typeface="+mn-cs"/>
                        </a:rPr>
                        <a:t>Children and young people want to have a seat at the table, whether that is through consultation, on an advisory group or through a government job.</a:t>
                      </a:r>
                      <a:endParaRPr lang="en-AU" sz="1600"/>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EE8F6"/>
                    </a:solidFill>
                  </a:tcPr>
                </a:tc>
                <a:extLst>
                  <a:ext uri="{0D108BD9-81ED-4DB2-BD59-A6C34878D82A}">
                    <a16:rowId xmlns:a16="http://schemas.microsoft.com/office/drawing/2014/main" val="3482916283"/>
                  </a:ext>
                </a:extLst>
              </a:tr>
              <a:tr h="984007">
                <a:tc>
                  <a:txBody>
                    <a:bodyPr/>
                    <a:lstStyle/>
                    <a:p>
                      <a:endParaRPr lang="en-AU"/>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3">
                        <a:lumMod val="50000"/>
                      </a:schemeClr>
                    </a:solidFill>
                  </a:tcPr>
                </a:tc>
                <a:tc>
                  <a:txBody>
                    <a:bodyPr/>
                    <a:lstStyle/>
                    <a:p>
                      <a:r>
                        <a:rPr lang="en-AU" sz="1600" b="1" kern="1200">
                          <a:solidFill>
                            <a:schemeClr val="accent3">
                              <a:lumMod val="50000"/>
                            </a:schemeClr>
                          </a:solidFill>
                          <a:effectLst/>
                          <a:latin typeface="Public Sans ExtraBold" pitchFamily="2" charset="0"/>
                          <a:ea typeface="+mn-ea"/>
                          <a:cs typeface="+mn-cs"/>
                        </a:rPr>
                        <a:t>Trust and accountability </a:t>
                      </a:r>
                    </a:p>
                    <a:p>
                      <a:r>
                        <a:rPr lang="en-AU" sz="1600" kern="1200">
                          <a:solidFill>
                            <a:schemeClr val="tx1"/>
                          </a:solidFill>
                          <a:effectLst/>
                          <a:latin typeface="+mn-lt"/>
                          <a:ea typeface="+mn-ea"/>
                          <a:cs typeface="+mn-cs"/>
                        </a:rPr>
                        <a:t>Government needs to be accountable for including and responding to child and youth voice, both in policies and services.</a:t>
                      </a:r>
                      <a:endParaRPr lang="en-AU" sz="1600"/>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EE8F6"/>
                    </a:solidFill>
                  </a:tcPr>
                </a:tc>
                <a:extLst>
                  <a:ext uri="{0D108BD9-81ED-4DB2-BD59-A6C34878D82A}">
                    <a16:rowId xmlns:a16="http://schemas.microsoft.com/office/drawing/2014/main" val="1275262481"/>
                  </a:ext>
                </a:extLst>
              </a:tr>
              <a:tr h="984007">
                <a:tc>
                  <a:txBody>
                    <a:bodyPr/>
                    <a:lstStyle/>
                    <a:p>
                      <a:endParaRPr lang="en-AU"/>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3">
                        <a:lumMod val="50000"/>
                      </a:schemeClr>
                    </a:solidFill>
                  </a:tcPr>
                </a:tc>
                <a:tc>
                  <a:txBody>
                    <a:bodyPr/>
                    <a:lstStyle/>
                    <a:p>
                      <a:pPr marL="0" algn="l" defTabSz="914377" rtl="0" eaLnBrk="1" latinLnBrk="0" hangingPunct="1"/>
                      <a:r>
                        <a:rPr lang="en-AU" sz="1600" b="1" kern="1200">
                          <a:solidFill>
                            <a:schemeClr val="accent3">
                              <a:lumMod val="50000"/>
                            </a:schemeClr>
                          </a:solidFill>
                          <a:effectLst/>
                          <a:latin typeface="Public Sans ExtraBold" pitchFamily="2" charset="0"/>
                          <a:ea typeface="+mn-ea"/>
                          <a:cs typeface="+mn-cs"/>
                        </a:rPr>
                        <a:t>Being informed</a:t>
                      </a:r>
                    </a:p>
                    <a:p>
                      <a:r>
                        <a:rPr lang="en-AU" sz="1600"/>
                        <a:t>Young people </a:t>
                      </a:r>
                      <a:r>
                        <a:rPr lang="en-AU" sz="1600" kern="1200">
                          <a:solidFill>
                            <a:schemeClr val="tx1"/>
                          </a:solidFill>
                          <a:effectLst/>
                          <a:latin typeface="+mn-lt"/>
                          <a:ea typeface="+mn-ea"/>
                          <a:cs typeface="+mn-cs"/>
                        </a:rPr>
                        <a:t>want more education and information about voting and how government works</a:t>
                      </a:r>
                      <a:r>
                        <a:rPr lang="en-AU" sz="1600"/>
                        <a:t>.</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EE8F6"/>
                    </a:solidFill>
                  </a:tcPr>
                </a:tc>
                <a:extLst>
                  <a:ext uri="{0D108BD9-81ED-4DB2-BD59-A6C34878D82A}">
                    <a16:rowId xmlns:a16="http://schemas.microsoft.com/office/drawing/2014/main" val="2808022447"/>
                  </a:ext>
                </a:extLst>
              </a:tr>
              <a:tr h="984007">
                <a:tc>
                  <a:txBody>
                    <a:bodyPr/>
                    <a:lstStyle/>
                    <a:p>
                      <a:endParaRPr lang="en-AU"/>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chemeClr val="accent3">
                        <a:lumMod val="50000"/>
                      </a:schemeClr>
                    </a:solidFill>
                  </a:tcPr>
                </a:tc>
                <a:tc>
                  <a:txBody>
                    <a:bodyPr/>
                    <a:lstStyle/>
                    <a:p>
                      <a:r>
                        <a:rPr lang="en-AU" sz="1600" b="1" kern="1200">
                          <a:solidFill>
                            <a:schemeClr val="accent3">
                              <a:lumMod val="50000"/>
                            </a:schemeClr>
                          </a:solidFill>
                          <a:effectLst/>
                          <a:latin typeface="Public Sans ExtraBold" pitchFamily="2" charset="0"/>
                          <a:ea typeface="+mn-ea"/>
                          <a:cs typeface="+mn-cs"/>
                        </a:rPr>
                        <a:t>Respect in media </a:t>
                      </a:r>
                    </a:p>
                    <a:p>
                      <a:r>
                        <a:rPr lang="en-AU" sz="1600" kern="1200">
                          <a:solidFill>
                            <a:schemeClr val="tx1"/>
                          </a:solidFill>
                          <a:effectLst/>
                          <a:latin typeface="+mn-lt"/>
                          <a:ea typeface="+mn-ea"/>
                          <a:cs typeface="+mn-cs"/>
                        </a:rPr>
                        <a:t>Children and young people deserve to be spoken about with dignity and in a way that uplifts their contributions, including in the media. </a:t>
                      </a:r>
                    </a:p>
                  </a:txBody>
                  <a:tcP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FEE8F6"/>
                    </a:solidFill>
                  </a:tcPr>
                </a:tc>
                <a:extLst>
                  <a:ext uri="{0D108BD9-81ED-4DB2-BD59-A6C34878D82A}">
                    <a16:rowId xmlns:a16="http://schemas.microsoft.com/office/drawing/2014/main" val="3143921599"/>
                  </a:ext>
                </a:extLst>
              </a:tr>
            </a:tbl>
          </a:graphicData>
        </a:graphic>
      </p:graphicFrame>
      <p:sp>
        <p:nvSpPr>
          <p:cNvPr id="21" name="Title 1">
            <a:extLst>
              <a:ext uri="{FF2B5EF4-FFF2-40B4-BE49-F238E27FC236}">
                <a16:creationId xmlns:a16="http://schemas.microsoft.com/office/drawing/2014/main" id="{36CD7C62-6C2D-D171-DCE9-996B9DD50419}"/>
              </a:ext>
            </a:extLst>
          </p:cNvPr>
          <p:cNvSpPr>
            <a:spLocks noGrp="1"/>
          </p:cNvSpPr>
          <p:nvPr>
            <p:ph type="title"/>
          </p:nvPr>
        </p:nvSpPr>
        <p:spPr/>
        <p:txBody>
          <a:bodyPr/>
          <a:lstStyle/>
          <a:p>
            <a:r>
              <a:rPr lang="en-AU" b="1">
                <a:latin typeface="Public Sans ExtraBold" pitchFamily="2" charset="0"/>
              </a:rPr>
              <a:t>Key findings</a:t>
            </a:r>
            <a:endParaRPr lang="en-AU">
              <a:latin typeface="Public Sans ExtraBold" pitchFamily="2" charset="0"/>
            </a:endParaRPr>
          </a:p>
        </p:txBody>
      </p:sp>
      <p:sp>
        <p:nvSpPr>
          <p:cNvPr id="3" name="Rectangle: Rounded Corners 9">
            <a:extLst>
              <a:ext uri="{FF2B5EF4-FFF2-40B4-BE49-F238E27FC236}">
                <a16:creationId xmlns:a16="http://schemas.microsoft.com/office/drawing/2014/main" id="{B71A5507-E91F-7C22-3A8D-38C23F257410}"/>
              </a:ext>
            </a:extLst>
          </p:cNvPr>
          <p:cNvSpPr/>
          <p:nvPr/>
        </p:nvSpPr>
        <p:spPr>
          <a:xfrm>
            <a:off x="9039518" y="2446259"/>
            <a:ext cx="2740314" cy="1680694"/>
          </a:xfrm>
          <a:prstGeom prst="wedgeRoundRectCallout">
            <a:avLst>
              <a:gd name="adj1" fmla="val 19570"/>
              <a:gd name="adj2" fmla="val 71476"/>
              <a:gd name="adj3" fmla="val 16667"/>
            </a:avLst>
          </a:prstGeom>
          <a:solidFill>
            <a:schemeClr val="accent5">
              <a:lumMod val="40000"/>
              <a:lumOff val="60000"/>
            </a:schemeClr>
          </a:solidFill>
          <a:ln w="34925" cap="flat" cmpd="sng" algn="ctr">
            <a:solidFill>
              <a:srgbClr val="000000"/>
            </a:solidFill>
            <a:prstDash val="solid"/>
            <a:miter lim="800000"/>
          </a:ln>
          <a:effectLst>
            <a:outerShdw dist="50800" dir="2700000" algn="tl" rotWithShape="0">
              <a:prstClr val="black"/>
            </a:outerShdw>
          </a:effectLst>
        </p:spPr>
        <p:txBody>
          <a:bodyPr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defTabSz="609585" rtl="0" eaLnBrk="1" fontAlgn="auto" latinLnBrk="0" hangingPunct="1">
              <a:lnSpc>
                <a:spcPct val="100000"/>
              </a:lnSpc>
              <a:spcBef>
                <a:spcPts val="0"/>
              </a:spcBef>
              <a:spcAft>
                <a:spcPts val="0"/>
              </a:spcAft>
              <a:buClrTx/>
              <a:buSzTx/>
              <a:buFontTx/>
              <a:buNone/>
              <a:tabLst/>
              <a:defRPr/>
            </a:pPr>
            <a:r>
              <a:rPr lang="en-AU" sz="1600">
                <a:solidFill>
                  <a:srgbClr val="000000"/>
                </a:solidFill>
                <a:latin typeface="Public Sans ExtraBold" pitchFamily="2" charset="0"/>
              </a:rPr>
              <a:t>“I would want children to have a say in the decisions the government makes that can affect us.”</a:t>
            </a:r>
            <a:endParaRPr kumimoji="0" lang="en-AU" sz="1600" b="0" i="0" u="none" strike="noStrike" kern="1200" cap="none" spc="0" normalizeH="0" baseline="0" noProof="0">
              <a:ln>
                <a:noFill/>
              </a:ln>
              <a:solidFill>
                <a:srgbClr val="000000"/>
              </a:solidFill>
              <a:effectLst/>
              <a:uLnTx/>
              <a:uFillTx/>
              <a:latin typeface="Public Sans Light"/>
              <a:ea typeface="+mn-ea"/>
              <a:cs typeface="+mn-cs"/>
            </a:endParaRPr>
          </a:p>
        </p:txBody>
      </p:sp>
      <p:pic>
        <p:nvPicPr>
          <p:cNvPr id="10" name="Picture 9">
            <a:extLst>
              <a:ext uri="{FF2B5EF4-FFF2-40B4-BE49-F238E27FC236}">
                <a16:creationId xmlns:a16="http://schemas.microsoft.com/office/drawing/2014/main" id="{7D7AB09C-D18C-0463-B93A-7269AA3DC6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2112" y="176465"/>
            <a:ext cx="2542252" cy="2542252"/>
          </a:xfrm>
          <a:prstGeom prst="rect">
            <a:avLst/>
          </a:prstGeom>
        </p:spPr>
      </p:pic>
      <p:grpSp>
        <p:nvGrpSpPr>
          <p:cNvPr id="13" name="Group 12">
            <a:extLst>
              <a:ext uri="{FF2B5EF4-FFF2-40B4-BE49-F238E27FC236}">
                <a16:creationId xmlns:a16="http://schemas.microsoft.com/office/drawing/2014/main" id="{8DFF884B-F4A1-1763-A002-15E8F0034096}"/>
              </a:ext>
            </a:extLst>
          </p:cNvPr>
          <p:cNvGrpSpPr/>
          <p:nvPr/>
        </p:nvGrpSpPr>
        <p:grpSpPr>
          <a:xfrm>
            <a:off x="561206" y="2222031"/>
            <a:ext cx="768638" cy="3734445"/>
            <a:chOff x="598785" y="2306231"/>
            <a:chExt cx="768638" cy="3734445"/>
          </a:xfrm>
        </p:grpSpPr>
        <p:pic>
          <p:nvPicPr>
            <p:cNvPr id="4" name="Graphic 3" descr="Newspaper with solid fill">
              <a:extLst>
                <a:ext uri="{FF2B5EF4-FFF2-40B4-BE49-F238E27FC236}">
                  <a16:creationId xmlns:a16="http://schemas.microsoft.com/office/drawing/2014/main" id="{B88AE63F-1318-A435-6320-CFFDF5F663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8786" y="4190045"/>
              <a:ext cx="768637" cy="768637"/>
            </a:xfrm>
            <a:prstGeom prst="rect">
              <a:avLst/>
            </a:prstGeom>
          </p:spPr>
        </p:pic>
        <p:pic>
          <p:nvPicPr>
            <p:cNvPr id="6" name="Graphic 5" descr="Meeting with solid fill">
              <a:extLst>
                <a:ext uri="{FF2B5EF4-FFF2-40B4-BE49-F238E27FC236}">
                  <a16:creationId xmlns:a16="http://schemas.microsoft.com/office/drawing/2014/main" id="{6AA9E871-F879-3947-6C53-2863A310771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8786" y="2306231"/>
              <a:ext cx="768637" cy="768637"/>
            </a:xfrm>
            <a:prstGeom prst="rect">
              <a:avLst/>
            </a:prstGeom>
          </p:spPr>
        </p:pic>
        <p:pic>
          <p:nvPicPr>
            <p:cNvPr id="9" name="Graphic 8" descr="Handshake with solid fill">
              <a:extLst>
                <a:ext uri="{FF2B5EF4-FFF2-40B4-BE49-F238E27FC236}">
                  <a16:creationId xmlns:a16="http://schemas.microsoft.com/office/drawing/2014/main" id="{1C4C1B6E-32F0-04D9-4A8C-005B260DBAD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8786" y="3290238"/>
              <a:ext cx="768637" cy="768637"/>
            </a:xfrm>
            <a:prstGeom prst="rect">
              <a:avLst/>
            </a:prstGeom>
          </p:spPr>
        </p:pic>
        <p:pic>
          <p:nvPicPr>
            <p:cNvPr id="12" name="Graphic 11" descr="Online Network with solid fill">
              <a:extLst>
                <a:ext uri="{FF2B5EF4-FFF2-40B4-BE49-F238E27FC236}">
                  <a16:creationId xmlns:a16="http://schemas.microsoft.com/office/drawing/2014/main" id="{59C7DDD0-68D4-5676-DAA1-5173D6A8921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8785" y="5272039"/>
              <a:ext cx="768637" cy="768637"/>
            </a:xfrm>
            <a:prstGeom prst="rect">
              <a:avLst/>
            </a:prstGeom>
          </p:spPr>
        </p:pic>
      </p:grpSp>
      <p:sp>
        <p:nvSpPr>
          <p:cNvPr id="2" name="Title 1">
            <a:extLst>
              <a:ext uri="{FF2B5EF4-FFF2-40B4-BE49-F238E27FC236}">
                <a16:creationId xmlns:a16="http://schemas.microsoft.com/office/drawing/2014/main" id="{67708462-78DA-0EEE-3862-98CA0A145544}"/>
              </a:ext>
            </a:extLst>
          </p:cNvPr>
          <p:cNvSpPr txBox="1">
            <a:spLocks/>
          </p:cNvSpPr>
          <p:nvPr/>
        </p:nvSpPr>
        <p:spPr>
          <a:xfrm>
            <a:off x="3011170" y="6403957"/>
            <a:ext cx="5817064" cy="1008000"/>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17 SEPTEMBER 2026</a:t>
            </a:r>
          </a:p>
        </p:txBody>
      </p:sp>
    </p:spTree>
    <p:extLst>
      <p:ext uri="{BB962C8B-B14F-4D97-AF65-F5344CB8AC3E}">
        <p14:creationId xmlns:p14="http://schemas.microsoft.com/office/powerpoint/2010/main" val="3713154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9CE6-2DE1-DDF4-10F2-335362F2562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C110576-75DF-E302-AEDF-BDCE98EB9B89}"/>
              </a:ext>
            </a:extLst>
          </p:cNvPr>
          <p:cNvSpPr/>
          <p:nvPr/>
        </p:nvSpPr>
        <p:spPr>
          <a:xfrm>
            <a:off x="0" y="0"/>
            <a:ext cx="12192000" cy="2823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7" name="TextBox 10">
            <a:extLst>
              <a:ext uri="{FF2B5EF4-FFF2-40B4-BE49-F238E27FC236}">
                <a16:creationId xmlns:a16="http://schemas.microsoft.com/office/drawing/2014/main" id="{2D8D0D34-D8B8-AECE-1680-48983A866096}"/>
              </a:ext>
            </a:extLst>
          </p:cNvPr>
          <p:cNvSpPr txBox="1"/>
          <p:nvPr/>
        </p:nvSpPr>
        <p:spPr>
          <a:xfrm>
            <a:off x="348000" y="1078259"/>
            <a:ext cx="11488290" cy="73866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kumimoji="0" lang="en-AU" sz="4800" b="0" i="0" u="none" strike="noStrike" kern="1200" cap="none" spc="0" normalizeH="0" baseline="0" noProof="0">
                <a:ln>
                  <a:noFill/>
                </a:ln>
                <a:solidFill>
                  <a:srgbClr val="7D9883"/>
                </a:solidFill>
                <a:effectLst/>
                <a:uLnTx/>
                <a:uFillTx/>
                <a:latin typeface="Public Sans ExtraBold"/>
                <a:ea typeface="Segoe UI"/>
                <a:cs typeface="Segoe UI"/>
              </a:rPr>
              <a:t>First Nations engagement</a:t>
            </a:r>
            <a:endParaRPr kumimoji="0" lang="en-US" sz="4800" b="0" i="0" u="none" strike="noStrike" kern="1200" cap="none" spc="0" normalizeH="0" baseline="0" noProof="0">
              <a:ln>
                <a:noFill/>
              </a:ln>
              <a:solidFill>
                <a:srgbClr val="7D9883"/>
              </a:solidFill>
              <a:effectLst/>
              <a:uLnTx/>
              <a:uFillTx/>
              <a:latin typeface="Public Sans ExtraBold"/>
              <a:ea typeface="Segoe UI"/>
              <a:cs typeface="Segoe UI"/>
            </a:endParaRPr>
          </a:p>
        </p:txBody>
      </p:sp>
      <p:graphicFrame>
        <p:nvGraphicFramePr>
          <p:cNvPr id="16" name="Table 15">
            <a:extLst>
              <a:ext uri="{FF2B5EF4-FFF2-40B4-BE49-F238E27FC236}">
                <a16:creationId xmlns:a16="http://schemas.microsoft.com/office/drawing/2014/main" id="{1EF45913-4EB8-12EA-4089-6565F07219C4}"/>
              </a:ext>
            </a:extLst>
          </p:cNvPr>
          <p:cNvGraphicFramePr>
            <a:graphicFrameLocks noGrp="1"/>
          </p:cNvGraphicFramePr>
          <p:nvPr/>
        </p:nvGraphicFramePr>
        <p:xfrm>
          <a:off x="360001" y="2700000"/>
          <a:ext cx="8280000" cy="4072800"/>
        </p:xfrm>
        <a:graphic>
          <a:graphicData uri="http://schemas.openxmlformats.org/drawingml/2006/table">
            <a:tbl>
              <a:tblPr>
                <a:tableStyleId>{5FD0F851-EC5A-4D38-B0AD-8093EC10F338}</a:tableStyleId>
              </a:tblPr>
              <a:tblGrid>
                <a:gridCol w="822560">
                  <a:extLst>
                    <a:ext uri="{9D8B030D-6E8A-4147-A177-3AD203B41FA5}">
                      <a16:colId xmlns:a16="http://schemas.microsoft.com/office/drawing/2014/main" val="2244631875"/>
                    </a:ext>
                  </a:extLst>
                </a:gridCol>
                <a:gridCol w="7457440">
                  <a:extLst>
                    <a:ext uri="{9D8B030D-6E8A-4147-A177-3AD203B41FA5}">
                      <a16:colId xmlns:a16="http://schemas.microsoft.com/office/drawing/2014/main" val="26017132"/>
                    </a:ext>
                  </a:extLst>
                </a:gridCol>
              </a:tblGrid>
              <a:tr h="866305">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marL="0" lvl="0" indent="0" algn="l">
                        <a:lnSpc>
                          <a:spcPct val="100000"/>
                        </a:lnSpc>
                        <a:buNone/>
                      </a:pPr>
                      <a:r>
                        <a:rPr lang="en-AU" sz="1600" b="1" i="0" u="none" strike="noStrike" kern="1200" baseline="0">
                          <a:solidFill>
                            <a:schemeClr val="tx1">
                              <a:lumMod val="95000"/>
                              <a:lumOff val="5000"/>
                            </a:schemeClr>
                          </a:solidFill>
                          <a:effectLst/>
                          <a:latin typeface="Public Sans ExtraBold" pitchFamily="2" charset="0"/>
                          <a:ea typeface="+mn-ea"/>
                          <a:cs typeface="+mn-cs"/>
                        </a:rPr>
                        <a:t>Trust and follow-through</a:t>
                      </a:r>
                    </a:p>
                    <a:p>
                      <a:pPr marL="0" lvl="0" indent="0" algn="l">
                        <a:lnSpc>
                          <a:spcPct val="100000"/>
                        </a:lnSpc>
                        <a:buNone/>
                      </a:pPr>
                      <a:r>
                        <a:rPr lang="en-AU" sz="1600"/>
                        <a:t>Young people are sceptical that consultation leads to change and warn it can re-traumatise them</a:t>
                      </a:r>
                      <a:r>
                        <a:rPr lang="en-AU" sz="1600" b="0" i="0" u="none" strike="noStrike" kern="1200" baseline="0" noProof="0">
                          <a:solidFill>
                            <a:schemeClr val="tx1">
                              <a:lumMod val="95000"/>
                              <a:lumOff val="5000"/>
                            </a:schemeClr>
                          </a:solidFill>
                          <a:effectLst/>
                          <a:latin typeface="Public Sans Light"/>
                          <a:ea typeface="+mn-ea"/>
                          <a:cs typeface="+mn-cs"/>
                        </a:rPr>
                        <a:t>. </a:t>
                      </a: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3482916283"/>
                  </a:ext>
                </a:extLst>
              </a:tr>
              <a:tr h="866305">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lvl="0">
                        <a:buNone/>
                      </a:pPr>
                      <a:r>
                        <a:rPr lang="en-AU" sz="1600" b="1" i="0" u="none" strike="noStrike" kern="1200" baseline="0">
                          <a:solidFill>
                            <a:schemeClr val="tx1">
                              <a:lumMod val="95000"/>
                              <a:lumOff val="5000"/>
                            </a:schemeClr>
                          </a:solidFill>
                          <a:effectLst/>
                          <a:latin typeface="Public Sans ExtraBold" pitchFamily="2" charset="0"/>
                          <a:ea typeface="+mn-ea"/>
                          <a:cs typeface="+mn-cs"/>
                        </a:rPr>
                        <a:t>Safe, low-burden spaces</a:t>
                      </a:r>
                      <a:endParaRPr lang="en-AU" sz="1600" b="1" i="0" u="none" strike="noStrike" kern="1200" baseline="0" noProof="0">
                        <a:solidFill>
                          <a:schemeClr val="tx1">
                            <a:lumMod val="95000"/>
                            <a:lumOff val="5000"/>
                          </a:schemeClr>
                        </a:solidFill>
                        <a:effectLst/>
                        <a:latin typeface="Public Sans ExtraBold" pitchFamily="2" charset="0"/>
                        <a:ea typeface="+mn-ea"/>
                        <a:cs typeface="+mn-cs"/>
                      </a:endParaRPr>
                    </a:p>
                    <a:p>
                      <a:pPr lvl="0">
                        <a:buNone/>
                      </a:pPr>
                      <a:r>
                        <a:rPr lang="en-AU" sz="1600"/>
                        <a:t>Safe, low-burden spaces to be heard matter, without the burden of diagnosing systemic problems falling on those most harmed.</a:t>
                      </a:r>
                      <a:endParaRPr lang="en-US" sz="1600">
                        <a:solidFill>
                          <a:schemeClr val="tx1">
                            <a:lumMod val="95000"/>
                            <a:lumOff val="5000"/>
                          </a:schemeClr>
                        </a:solidFill>
                        <a:latin typeface="Public Sans ExtraBold" pitchFamily="2" charset="0"/>
                      </a:endParaRP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1275262481"/>
                  </a:ext>
                </a:extLst>
              </a:tr>
              <a:tr h="866305">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marL="0" lvl="0" indent="0" algn="l">
                        <a:lnSpc>
                          <a:spcPct val="100000"/>
                        </a:lnSpc>
                        <a:buNone/>
                      </a:pPr>
                      <a:r>
                        <a:rPr lang="en-AU" sz="1600" b="1" i="0" u="none" strike="noStrike" kern="1200" baseline="0">
                          <a:solidFill>
                            <a:schemeClr val="tx1">
                              <a:lumMod val="95000"/>
                              <a:lumOff val="5000"/>
                            </a:schemeClr>
                          </a:solidFill>
                          <a:effectLst/>
                          <a:latin typeface="Public Sans ExtraBold" pitchFamily="2" charset="0"/>
                          <a:ea typeface="+mn-ea"/>
                          <a:cs typeface="+mn-cs"/>
                        </a:rPr>
                        <a:t>Accountability</a:t>
                      </a:r>
                      <a:endParaRPr lang="en-AU" sz="1600" b="1" i="0" u="none" strike="noStrike" kern="1200" baseline="0" noProof="0">
                        <a:solidFill>
                          <a:schemeClr val="tx1">
                            <a:lumMod val="95000"/>
                            <a:lumOff val="5000"/>
                          </a:schemeClr>
                        </a:solidFill>
                        <a:effectLst/>
                        <a:latin typeface="Public Sans ExtraBold" pitchFamily="2" charset="0"/>
                        <a:ea typeface="+mn-ea"/>
                        <a:cs typeface="+mn-cs"/>
                      </a:endParaRPr>
                    </a:p>
                    <a:p>
                      <a:pPr marL="0" lvl="0" indent="0" algn="l">
                        <a:lnSpc>
                          <a:spcPct val="100000"/>
                        </a:lnSpc>
                        <a:buNone/>
                      </a:pPr>
                      <a:r>
                        <a:rPr lang="en-AU" sz="1600"/>
                        <a:t>Young people want government accountability mechanisms that act and close the loop, a shift from transactional consultation to ongoing, relational engagement</a:t>
                      </a:r>
                      <a:r>
                        <a:rPr lang="en-AU" sz="1600" b="0" i="0" u="none" strike="noStrike" baseline="0" noProof="0">
                          <a:solidFill>
                            <a:schemeClr val="tx1">
                              <a:lumMod val="95000"/>
                              <a:lumOff val="5000"/>
                            </a:schemeClr>
                          </a:solidFill>
                          <a:latin typeface="Public Sans Light"/>
                        </a:rPr>
                        <a:t>.</a:t>
                      </a: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2808022447"/>
                  </a:ext>
                </a:extLst>
              </a:tr>
              <a:tr h="866305">
                <a:tc>
                  <a:txBody>
                    <a:bodyPr/>
                    <a:lstStyle/>
                    <a:p>
                      <a:endParaRPr lang="en-AU">
                        <a:solidFill>
                          <a:schemeClr val="tx1">
                            <a:lumMod val="95000"/>
                            <a:lumOff val="5000"/>
                          </a:schemeClr>
                        </a:solidFill>
                      </a:endParaRPr>
                    </a:p>
                  </a:txBody>
                  <a:tcPr marB="180000">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506454"/>
                    </a:solidFill>
                  </a:tcPr>
                </a:tc>
                <a:tc>
                  <a:txBody>
                    <a:bodyPr/>
                    <a:lstStyle/>
                    <a:p>
                      <a:pPr marL="0" lvl="0" indent="0" algn="l">
                        <a:lnSpc>
                          <a:spcPct val="100000"/>
                        </a:lnSpc>
                        <a:buNone/>
                      </a:pPr>
                      <a:r>
                        <a:rPr lang="en-AU" sz="1600" b="1" i="0" u="none" strike="noStrike" kern="1200" baseline="0">
                          <a:solidFill>
                            <a:schemeClr val="tx1">
                              <a:lumMod val="95000"/>
                              <a:lumOff val="5000"/>
                            </a:schemeClr>
                          </a:solidFill>
                          <a:effectLst/>
                          <a:latin typeface="Public Sans ExtraBold" pitchFamily="2" charset="0"/>
                          <a:ea typeface="+mn-ea"/>
                          <a:cs typeface="+mn-cs"/>
                        </a:rPr>
                        <a:t>Being heard and believed </a:t>
                      </a:r>
                      <a:endParaRPr lang="en-AU" sz="1600" b="1" i="0" u="none" strike="noStrike" kern="1200" baseline="0" noProof="0">
                        <a:solidFill>
                          <a:schemeClr val="tx1">
                            <a:lumMod val="95000"/>
                            <a:lumOff val="5000"/>
                          </a:schemeClr>
                        </a:solidFill>
                        <a:effectLst/>
                        <a:latin typeface="Public Sans ExtraBold" pitchFamily="2" charset="0"/>
                        <a:ea typeface="+mn-ea"/>
                        <a:cs typeface="+mn-cs"/>
                      </a:endParaRPr>
                    </a:p>
                    <a:p>
                      <a:pPr marL="0" lvl="0" indent="0" algn="l">
                        <a:lnSpc>
                          <a:spcPct val="100000"/>
                        </a:lnSpc>
                        <a:buNone/>
                      </a:pPr>
                      <a:r>
                        <a:rPr lang="en-AU" sz="1600"/>
                        <a:t>Young people want their voices listened to and respected. Many described not being believed by teachers, parents, police and community</a:t>
                      </a:r>
                      <a:r>
                        <a:rPr lang="en-AU" sz="1600" b="0" i="0" u="none" strike="noStrike" kern="1200" baseline="0" noProof="0">
                          <a:solidFill>
                            <a:schemeClr val="tx1">
                              <a:lumMod val="95000"/>
                              <a:lumOff val="5000"/>
                            </a:schemeClr>
                          </a:solidFill>
                          <a:effectLst/>
                          <a:latin typeface="Public Sans Light"/>
                          <a:ea typeface="+mn-ea"/>
                          <a:cs typeface="+mn-cs"/>
                        </a:rPr>
                        <a:t>. </a:t>
                      </a:r>
                    </a:p>
                  </a:txBody>
                  <a:tcPr marB="18000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solidFill>
                      <a:srgbClr val="CDD9D0"/>
                    </a:solidFill>
                  </a:tcPr>
                </a:tc>
                <a:extLst>
                  <a:ext uri="{0D108BD9-81ED-4DB2-BD59-A6C34878D82A}">
                    <a16:rowId xmlns:a16="http://schemas.microsoft.com/office/drawing/2014/main" val="3143921599"/>
                  </a:ext>
                </a:extLst>
              </a:tr>
            </a:tbl>
          </a:graphicData>
        </a:graphic>
      </p:graphicFrame>
      <p:sp>
        <p:nvSpPr>
          <p:cNvPr id="21" name="Title 1">
            <a:extLst>
              <a:ext uri="{FF2B5EF4-FFF2-40B4-BE49-F238E27FC236}">
                <a16:creationId xmlns:a16="http://schemas.microsoft.com/office/drawing/2014/main" id="{A66EB44A-7EED-BAAA-DFAF-06E04D516419}"/>
              </a:ext>
            </a:extLst>
          </p:cNvPr>
          <p:cNvSpPr>
            <a:spLocks noGrp="1"/>
          </p:cNvSpPr>
          <p:nvPr>
            <p:ph type="title"/>
          </p:nvPr>
        </p:nvSpPr>
        <p:spPr/>
        <p:txBody>
          <a:bodyPr/>
          <a:lstStyle/>
          <a:p>
            <a:r>
              <a:rPr lang="en-AU" b="1">
                <a:latin typeface="Public Sans ExtraBold" pitchFamily="2" charset="0"/>
              </a:rPr>
              <a:t>Key findings -  </a:t>
            </a:r>
            <a:r>
              <a:rPr lang="en-AU">
                <a:solidFill>
                  <a:schemeClr val="tx1">
                    <a:lumMod val="95000"/>
                    <a:lumOff val="5000"/>
                  </a:schemeClr>
                </a:solidFill>
                <a:latin typeface="Public Sans ExtraBold"/>
              </a:rPr>
              <a:t>Voice and influence</a:t>
            </a:r>
            <a:endParaRPr lang="en-AU">
              <a:latin typeface="Public Sans ExtraBold" pitchFamily="2" charset="0"/>
            </a:endParaRPr>
          </a:p>
        </p:txBody>
      </p:sp>
      <p:sp>
        <p:nvSpPr>
          <p:cNvPr id="5" name="Rectangle: Rounded Corners 9">
            <a:extLst>
              <a:ext uri="{FF2B5EF4-FFF2-40B4-BE49-F238E27FC236}">
                <a16:creationId xmlns:a16="http://schemas.microsoft.com/office/drawing/2014/main" id="{50EA01A4-280B-6BC4-9E63-EF8F6066377E}"/>
              </a:ext>
            </a:extLst>
          </p:cNvPr>
          <p:cNvSpPr/>
          <p:nvPr/>
        </p:nvSpPr>
        <p:spPr>
          <a:xfrm>
            <a:off x="8796000" y="2160000"/>
            <a:ext cx="3240000" cy="1627354"/>
          </a:xfrm>
          <a:prstGeom prst="wedgeRoundRectCallout">
            <a:avLst>
              <a:gd name="adj1" fmla="val 20765"/>
              <a:gd name="adj2" fmla="val 84629"/>
              <a:gd name="adj3" fmla="val 16667"/>
            </a:avLst>
          </a:prstGeom>
          <a:solidFill>
            <a:srgbClr val="506454"/>
          </a:solidFill>
          <a:ln w="34925" cap="flat" cmpd="sng" algn="ctr">
            <a:solidFill>
              <a:srgbClr val="000000"/>
            </a:solidFill>
            <a:prstDash val="solid"/>
            <a:miter lim="800000"/>
          </a:ln>
          <a:effectLst>
            <a:outerShdw dist="50800" dir="2700000" algn="tl" rotWithShape="0">
              <a:prstClr val="black"/>
            </a:outerShdw>
          </a:effectLst>
        </p:spPr>
        <p:txBody>
          <a:bodyPr lIns="91440" tIns="45720" rIns="91440" bIns="4572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defRPr/>
            </a:pPr>
            <a:r>
              <a:rPr lang="en-AU" sz="1600">
                <a:solidFill>
                  <a:schemeClr val="bg1"/>
                </a:solidFill>
                <a:latin typeface="Public Sans ExtraBold" pitchFamily="2" charset="0"/>
              </a:rPr>
              <a:t>“Employ us if we’ve got lived and living experience of these areas.”</a:t>
            </a:r>
          </a:p>
        </p:txBody>
      </p:sp>
      <p:pic>
        <p:nvPicPr>
          <p:cNvPr id="6" name="Graphic 5" descr="Court with solid fill">
            <a:extLst>
              <a:ext uri="{FF2B5EF4-FFF2-40B4-BE49-F238E27FC236}">
                <a16:creationId xmlns:a16="http://schemas.microsoft.com/office/drawing/2014/main" id="{03732BA4-F4F7-55AE-51F8-479F2EA66D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7961" y="3763101"/>
            <a:ext cx="619556" cy="619556"/>
          </a:xfrm>
          <a:prstGeom prst="rect">
            <a:avLst/>
          </a:prstGeom>
        </p:spPr>
      </p:pic>
      <p:pic>
        <p:nvPicPr>
          <p:cNvPr id="9" name="Graphic 8" descr="Chat with solid fill">
            <a:extLst>
              <a:ext uri="{FF2B5EF4-FFF2-40B4-BE49-F238E27FC236}">
                <a16:creationId xmlns:a16="http://schemas.microsoft.com/office/drawing/2014/main" id="{3B43206A-BDD1-9567-CED0-2194155966E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8584" y="2863330"/>
            <a:ext cx="698310" cy="698310"/>
          </a:xfrm>
          <a:prstGeom prst="rect">
            <a:avLst/>
          </a:prstGeom>
        </p:spPr>
      </p:pic>
      <p:pic>
        <p:nvPicPr>
          <p:cNvPr id="11" name="Graphic 10" descr="Connections with solid fill">
            <a:extLst>
              <a:ext uri="{FF2B5EF4-FFF2-40B4-BE49-F238E27FC236}">
                <a16:creationId xmlns:a16="http://schemas.microsoft.com/office/drawing/2014/main" id="{AE406686-4FAF-8742-1D50-06EC674557D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64179" y="4883659"/>
            <a:ext cx="567121" cy="567121"/>
          </a:xfrm>
          <a:prstGeom prst="rect">
            <a:avLst/>
          </a:prstGeom>
        </p:spPr>
      </p:pic>
      <p:pic>
        <p:nvPicPr>
          <p:cNvPr id="13" name="Graphic 12" descr="Customer review with solid fill">
            <a:extLst>
              <a:ext uri="{FF2B5EF4-FFF2-40B4-BE49-F238E27FC236}">
                <a16:creationId xmlns:a16="http://schemas.microsoft.com/office/drawing/2014/main" id="{2EDD1914-1147-8C24-EDC8-F11793BC2DF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122" y="6012766"/>
            <a:ext cx="485234" cy="485234"/>
          </a:xfrm>
          <a:prstGeom prst="rect">
            <a:avLst/>
          </a:prstGeom>
        </p:spPr>
      </p:pic>
      <p:pic>
        <p:nvPicPr>
          <p:cNvPr id="7" name="Picture 6">
            <a:extLst>
              <a:ext uri="{FF2B5EF4-FFF2-40B4-BE49-F238E27FC236}">
                <a16:creationId xmlns:a16="http://schemas.microsoft.com/office/drawing/2014/main" id="{5DCF9368-3851-837A-28F0-2FE9D0C38A1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992800" y="255220"/>
            <a:ext cx="2880000" cy="608780"/>
          </a:xfrm>
          <a:prstGeom prst="rect">
            <a:avLst/>
          </a:prstGeom>
        </p:spPr>
      </p:pic>
      <p:sp>
        <p:nvSpPr>
          <p:cNvPr id="4" name="Title 1">
            <a:extLst>
              <a:ext uri="{FF2B5EF4-FFF2-40B4-BE49-F238E27FC236}">
                <a16:creationId xmlns:a16="http://schemas.microsoft.com/office/drawing/2014/main" id="{A9BDA36D-C974-A2DD-719F-3221EC147945}"/>
              </a:ext>
            </a:extLst>
          </p:cNvPr>
          <p:cNvSpPr txBox="1">
            <a:spLocks/>
          </p:cNvSpPr>
          <p:nvPr/>
        </p:nvSpPr>
        <p:spPr>
          <a:xfrm>
            <a:off x="8810836" y="5887491"/>
            <a:ext cx="3234732" cy="1016466"/>
          </a:xfrm>
          <a:prstGeom prst="rect">
            <a:avLst/>
          </a:prstGeom>
        </p:spPr>
        <p:txBody>
          <a:bodyPr vert="horz" lIns="0" tIns="0" rIns="0" bIns="0" rtlCol="0" anchor="t">
            <a:noAutofit/>
          </a:bodyPr>
          <a:lstStyle>
            <a:defPPr>
              <a:defRPr lang="en-US"/>
            </a:defPPr>
            <a:lvl1pPr marL="0" algn="l" defTabSz="914377" rtl="0" eaLnBrk="1" latinLnBrk="0" hangingPunct="1">
              <a:lnSpc>
                <a:spcPct val="90000"/>
              </a:lnSpc>
              <a:spcBef>
                <a:spcPct val="0"/>
              </a:spcBef>
              <a:buNone/>
              <a:defRPr sz="3600" kern="1200">
                <a:solidFill>
                  <a:srgbClr val="000000"/>
                </a:solidFill>
                <a:latin typeface="+mj-lt"/>
                <a:ea typeface="+mj-ea"/>
                <a:cs typeface="+mj-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AU" sz="1800">
                <a:solidFill>
                  <a:srgbClr val="FF0000"/>
                </a:solidFill>
              </a:rPr>
              <a:t>EMBARGOED </a:t>
            </a:r>
            <a:endParaRPr lang="en-US"/>
          </a:p>
          <a:p>
            <a:pPr algn="ctr"/>
            <a:r>
              <a:rPr lang="en-AU" sz="1800">
                <a:solidFill>
                  <a:srgbClr val="FF0000"/>
                </a:solidFill>
              </a:rPr>
              <a:t>17 SEPTEMBER 2026</a:t>
            </a:r>
            <a:endParaRPr lang="en-AU"/>
          </a:p>
        </p:txBody>
      </p:sp>
    </p:spTree>
    <p:extLst>
      <p:ext uri="{BB962C8B-B14F-4D97-AF65-F5344CB8AC3E}">
        <p14:creationId xmlns:p14="http://schemas.microsoft.com/office/powerpoint/2010/main" val="2904716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6E1FD"/>
        </a:solidFill>
        <a:effectLst/>
      </p:bgPr>
    </p:bg>
    <p:spTree>
      <p:nvGrpSpPr>
        <p:cNvPr id="1" name="">
          <a:extLst>
            <a:ext uri="{FF2B5EF4-FFF2-40B4-BE49-F238E27FC236}">
              <a16:creationId xmlns:a16="http://schemas.microsoft.com/office/drawing/2014/main" id="{51C01787-3CD1-3117-FF83-ED9F84FD6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98D12-1EDD-2EFD-2AE2-B506663C657B}"/>
              </a:ext>
            </a:extLst>
          </p:cNvPr>
          <p:cNvSpPr>
            <a:spLocks noGrp="1"/>
          </p:cNvSpPr>
          <p:nvPr>
            <p:ph type="ctrTitle"/>
          </p:nvPr>
        </p:nvSpPr>
        <p:spPr/>
        <p:txBody>
          <a:bodyPr/>
          <a:lstStyle/>
          <a:p>
            <a:r>
              <a:rPr lang="en-US">
                <a:latin typeface="Public Sans ExtraBold"/>
              </a:rPr>
              <a:t>Q&amp;A</a:t>
            </a:r>
            <a:br>
              <a:rPr lang="en-US"/>
            </a:br>
            <a:endParaRPr lang="en-AU">
              <a:solidFill>
                <a:srgbClr val="000000"/>
              </a:solidFill>
            </a:endParaRPr>
          </a:p>
        </p:txBody>
      </p:sp>
      <p:sp>
        <p:nvSpPr>
          <p:cNvPr id="3" name="Text Placeholder 5">
            <a:extLst>
              <a:ext uri="{FF2B5EF4-FFF2-40B4-BE49-F238E27FC236}">
                <a16:creationId xmlns:a16="http://schemas.microsoft.com/office/drawing/2014/main" id="{BC8509D9-A6A4-9B97-A37D-E3DC2D4745F1}"/>
              </a:ext>
            </a:extLst>
          </p:cNvPr>
          <p:cNvSpPr>
            <a:spLocks noGrp="1"/>
          </p:cNvSpPr>
          <p:nvPr>
            <p:ph type="body" sz="quarter" idx="10"/>
          </p:nvPr>
        </p:nvSpPr>
        <p:spPr>
          <a:xfrm>
            <a:off x="540000" y="5292000"/>
            <a:ext cx="8280000" cy="720000"/>
          </a:xfrm>
        </p:spPr>
        <p:txBody>
          <a:bodyPr vert="horz" lIns="0" tIns="0" rIns="0" bIns="0" rtlCol="0" anchor="t">
            <a:noAutofit/>
          </a:bodyPr>
          <a:lstStyle/>
          <a:p>
            <a:endParaRPr lang="en-US"/>
          </a:p>
          <a:p>
            <a:endParaRPr lang="en-AU"/>
          </a:p>
        </p:txBody>
      </p:sp>
    </p:spTree>
    <p:extLst>
      <p:ext uri="{BB962C8B-B14F-4D97-AF65-F5344CB8AC3E}">
        <p14:creationId xmlns:p14="http://schemas.microsoft.com/office/powerpoint/2010/main" val="4050097214"/>
      </p:ext>
    </p:extLst>
  </p:cSld>
  <p:clrMapOvr>
    <a:masterClrMapping/>
  </p:clrMapOvr>
</p:sld>
</file>

<file path=ppt/theme/theme1.xml><?xml version="1.0" encoding="utf-8"?>
<a:theme xmlns:a="http://schemas.openxmlformats.org/drawingml/2006/main" name="NSWG Corporate">
  <a:themeElements>
    <a:clrScheme name="Custom 6">
      <a:dk1>
        <a:srgbClr val="000000"/>
      </a:dk1>
      <a:lt1>
        <a:srgbClr val="FFFFFF"/>
      </a:lt1>
      <a:dk2>
        <a:srgbClr val="D7153A"/>
      </a:dk2>
      <a:lt2>
        <a:srgbClr val="002664"/>
      </a:lt2>
      <a:accent1>
        <a:srgbClr val="460000"/>
      </a:accent1>
      <a:accent2>
        <a:srgbClr val="EE0000"/>
      </a:accent2>
      <a:accent3>
        <a:srgbClr val="FDDEF2"/>
      </a:accent3>
      <a:accent4>
        <a:srgbClr val="F2F2DF"/>
      </a:accent4>
      <a:accent5>
        <a:srgbClr val="8155F1"/>
      </a:accent5>
      <a:accent6>
        <a:srgbClr val="E6E1FD"/>
      </a:accent6>
      <a:hlink>
        <a:srgbClr val="000000"/>
      </a:hlink>
      <a:folHlink>
        <a:srgbClr val="000000"/>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05E487B7-D4F6-450C-913C-28062792D03F}" vid="{DE0C528A-A026-4F01-86CC-C6447270E179}"/>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1" id="{05E487B7-D4F6-450C-913C-28062792D03F}" vid="{F4098963-75CE-4907-AE1D-DE52A6BF3563}"/>
    </a:ext>
  </a:extLst>
</a:theme>
</file>

<file path=ppt/theme/theme3.xml><?xml version="1.0" encoding="utf-8"?>
<a:theme xmlns:a="http://schemas.openxmlformats.org/drawingml/2006/main" name="1_NSWG Corporate">
  <a:themeElements>
    <a:clrScheme name="Custom 6">
      <a:dk1>
        <a:srgbClr val="000000"/>
      </a:dk1>
      <a:lt1>
        <a:srgbClr val="FFFFFF"/>
      </a:lt1>
      <a:dk2>
        <a:srgbClr val="D7153A"/>
      </a:dk2>
      <a:lt2>
        <a:srgbClr val="002664"/>
      </a:lt2>
      <a:accent1>
        <a:srgbClr val="460000"/>
      </a:accent1>
      <a:accent2>
        <a:srgbClr val="EE0000"/>
      </a:accent2>
      <a:accent3>
        <a:srgbClr val="FDDEF2"/>
      </a:accent3>
      <a:accent4>
        <a:srgbClr val="F2F2DF"/>
      </a:accent4>
      <a:accent5>
        <a:srgbClr val="8155F1"/>
      </a:accent5>
      <a:accent6>
        <a:srgbClr val="E6E1FD"/>
      </a:accent6>
      <a:hlink>
        <a:srgbClr val="000000"/>
      </a:hlink>
      <a:folHlink>
        <a:srgbClr val="000000"/>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05E487B7-D4F6-450C-913C-28062792D03F}" vid="{DE0C528A-A026-4F01-86CC-C6447270E17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6">
    <a:dk1>
      <a:srgbClr val="000000"/>
    </a:dk1>
    <a:lt1>
      <a:srgbClr val="FFFFFF"/>
    </a:lt1>
    <a:dk2>
      <a:srgbClr val="D7153A"/>
    </a:dk2>
    <a:lt2>
      <a:srgbClr val="002664"/>
    </a:lt2>
    <a:accent1>
      <a:srgbClr val="460000"/>
    </a:accent1>
    <a:accent2>
      <a:srgbClr val="EE0000"/>
    </a:accent2>
    <a:accent3>
      <a:srgbClr val="FDDEF2"/>
    </a:accent3>
    <a:accent4>
      <a:srgbClr val="F2F2DF"/>
    </a:accent4>
    <a:accent5>
      <a:srgbClr val="8155F1"/>
    </a:accent5>
    <a:accent6>
      <a:srgbClr val="E6E1FD"/>
    </a:accent6>
    <a:hlink>
      <a:srgbClr val="000000"/>
    </a:hlink>
    <a:folHlink>
      <a:srgbClr val="000000"/>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6">
    <a:dk1>
      <a:srgbClr val="000000"/>
    </a:dk1>
    <a:lt1>
      <a:srgbClr val="FFFFFF"/>
    </a:lt1>
    <a:dk2>
      <a:srgbClr val="D7153A"/>
    </a:dk2>
    <a:lt2>
      <a:srgbClr val="002664"/>
    </a:lt2>
    <a:accent1>
      <a:srgbClr val="460000"/>
    </a:accent1>
    <a:accent2>
      <a:srgbClr val="EE0000"/>
    </a:accent2>
    <a:accent3>
      <a:srgbClr val="FDDEF2"/>
    </a:accent3>
    <a:accent4>
      <a:srgbClr val="F2F2DF"/>
    </a:accent4>
    <a:accent5>
      <a:srgbClr val="8155F1"/>
    </a:accent5>
    <a:accent6>
      <a:srgbClr val="E6E1FD"/>
    </a:accent6>
    <a:hlink>
      <a:srgbClr val="000000"/>
    </a:hlink>
    <a:folHlink>
      <a:srgbClr val="000000"/>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6">
    <a:dk1>
      <a:srgbClr val="000000"/>
    </a:dk1>
    <a:lt1>
      <a:srgbClr val="FFFFFF"/>
    </a:lt1>
    <a:dk2>
      <a:srgbClr val="D7153A"/>
    </a:dk2>
    <a:lt2>
      <a:srgbClr val="002664"/>
    </a:lt2>
    <a:accent1>
      <a:srgbClr val="460000"/>
    </a:accent1>
    <a:accent2>
      <a:srgbClr val="EE0000"/>
    </a:accent2>
    <a:accent3>
      <a:srgbClr val="FDDEF2"/>
    </a:accent3>
    <a:accent4>
      <a:srgbClr val="F2F2DF"/>
    </a:accent4>
    <a:accent5>
      <a:srgbClr val="8155F1"/>
    </a:accent5>
    <a:accent6>
      <a:srgbClr val="E6E1FD"/>
    </a:accent6>
    <a:hlink>
      <a:srgbClr val="000000"/>
    </a:hlink>
    <a:folHlink>
      <a:srgbClr val="000000"/>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ustom 6">
    <a:dk1>
      <a:srgbClr val="000000"/>
    </a:dk1>
    <a:lt1>
      <a:srgbClr val="FFFFFF"/>
    </a:lt1>
    <a:dk2>
      <a:srgbClr val="D7153A"/>
    </a:dk2>
    <a:lt2>
      <a:srgbClr val="002664"/>
    </a:lt2>
    <a:accent1>
      <a:srgbClr val="460000"/>
    </a:accent1>
    <a:accent2>
      <a:srgbClr val="EE0000"/>
    </a:accent2>
    <a:accent3>
      <a:srgbClr val="FDDEF2"/>
    </a:accent3>
    <a:accent4>
      <a:srgbClr val="F2F2DF"/>
    </a:accent4>
    <a:accent5>
      <a:srgbClr val="8155F1"/>
    </a:accent5>
    <a:accent6>
      <a:srgbClr val="E6E1FD"/>
    </a:accent6>
    <a:hlink>
      <a:srgbClr val="000000"/>
    </a:hlink>
    <a:folHlink>
      <a:srgbClr val="000000"/>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ustom 6">
    <a:dk1>
      <a:srgbClr val="000000"/>
    </a:dk1>
    <a:lt1>
      <a:srgbClr val="FFFFFF"/>
    </a:lt1>
    <a:dk2>
      <a:srgbClr val="D7153A"/>
    </a:dk2>
    <a:lt2>
      <a:srgbClr val="002664"/>
    </a:lt2>
    <a:accent1>
      <a:srgbClr val="460000"/>
    </a:accent1>
    <a:accent2>
      <a:srgbClr val="EE0000"/>
    </a:accent2>
    <a:accent3>
      <a:srgbClr val="FDDEF2"/>
    </a:accent3>
    <a:accent4>
      <a:srgbClr val="F2F2DF"/>
    </a:accent4>
    <a:accent5>
      <a:srgbClr val="8155F1"/>
    </a:accent5>
    <a:accent6>
      <a:srgbClr val="E6E1FD"/>
    </a:accent6>
    <a:hlink>
      <a:srgbClr val="000000"/>
    </a:hlink>
    <a:folHlink>
      <a:srgbClr val="000000"/>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3D4007997AC149BC44BCFD58D46B45" ma:contentTypeVersion="13" ma:contentTypeDescription="Create a new document." ma:contentTypeScope="" ma:versionID="79cc8ec89cc5da43bd313e1dfdc360b3">
  <xsd:schema xmlns:xsd="http://www.w3.org/2001/XMLSchema" xmlns:xs="http://www.w3.org/2001/XMLSchema" xmlns:p="http://schemas.microsoft.com/office/2006/metadata/properties" xmlns:ns2="f5fa9533-6159-47b6-b2c7-7bdd9939d7e7" xmlns:ns3="72ae239d-d19b-4c90-a78a-8c1af42c652c" targetNamespace="http://schemas.microsoft.com/office/2006/metadata/properties" ma:root="true" ma:fieldsID="656938da0c31e2fdd3cfd419a71aab78" ns2:_="" ns3:_="">
    <xsd:import namespace="f5fa9533-6159-47b6-b2c7-7bdd9939d7e7"/>
    <xsd:import namespace="72ae239d-d19b-4c90-a78a-8c1af42c652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fa9533-6159-47b6-b2c7-7bdd9939d7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4a9b5ed-3dec-4005-b770-d275ff43f16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ae239d-d19b-4c90-a78a-8c1af42c652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068d852-8f2a-43b9-97ba-323148e93620}" ma:internalName="TaxCatchAll" ma:showField="CatchAllData" ma:web="72ae239d-d19b-4c90-a78a-8c1af42c65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2ae239d-d19b-4c90-a78a-8c1af42c652c" xsi:nil="true"/>
    <lcf76f155ced4ddcb4097134ff3c332f xmlns="f5fa9533-6159-47b6-b2c7-7bdd9939d7e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D76C49-D648-445B-AB72-23FC69240ED7}">
  <ds:schemaRefs>
    <ds:schemaRef ds:uri="72ae239d-d19b-4c90-a78a-8c1af42c652c"/>
    <ds:schemaRef ds:uri="f5fa9533-6159-47b6-b2c7-7bdd9939d7e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31FD55A-42CE-4CF1-AE75-71D7F308B137}">
  <ds:schemaRefs>
    <ds:schemaRef ds:uri="72ae239d-d19b-4c90-a78a-8c1af42c652c"/>
    <ds:schemaRef ds:uri="f5fa9533-6159-47b6-b2c7-7bdd9939d7e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303B4BE-719F-4275-9CEF-71205B7E8CF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NSWG Corporate</Template>
  <Application>Microsoft Office PowerPoint</Application>
  <PresentationFormat>Widescreen</PresentationFormat>
  <Slides>34</Slides>
  <Notes>28</Notes>
  <HiddenSlides>0</HiddenSlides>
  <ScaleCrop>false</ScaleCrop>
  <HeadingPairs>
    <vt:vector size="4" baseType="variant">
      <vt:variant>
        <vt:lpstr>Theme</vt:lpstr>
      </vt:variant>
      <vt:variant>
        <vt:i4>3</vt:i4>
      </vt:variant>
      <vt:variant>
        <vt:lpstr>Slide Titles</vt:lpstr>
      </vt:variant>
      <vt:variant>
        <vt:i4>34</vt:i4>
      </vt:variant>
    </vt:vector>
  </HeadingPairs>
  <TitlesOfParts>
    <vt:vector size="37" baseType="lpstr">
      <vt:lpstr>NSWG Corporate</vt:lpstr>
      <vt:lpstr>Placeholder</vt:lpstr>
      <vt:lpstr>1_NSWG Corporate</vt:lpstr>
      <vt:lpstr> Belonging and Togetherness</vt:lpstr>
      <vt:lpstr>PowerPoint Presentation</vt:lpstr>
      <vt:lpstr> Our young people are not the gap. Our young people are strong, talented, cultural, creative, and our young people are ready to lead. The gap is the system not meeting them early enough, locally enough, or culturally enough."   – Young Aboriginal person, Thirriwirri consultation   </vt:lpstr>
      <vt:lpstr>Introduction </vt:lpstr>
      <vt:lpstr>Top-of-Mind Issues for Young People </vt:lpstr>
      <vt:lpstr>Some groups of young people are struggling more than others</vt:lpstr>
      <vt:lpstr>Key Insights – Life in NSW</vt:lpstr>
      <vt:lpstr>Life sentiment</vt:lpstr>
      <vt:lpstr>Key Insights – Life in NSW</vt:lpstr>
      <vt:lpstr>Key Insights – Life in NSW</vt:lpstr>
      <vt:lpstr>Accessibility of services</vt:lpstr>
      <vt:lpstr>Accessibility of services</vt:lpstr>
      <vt:lpstr>Affordability of services</vt:lpstr>
      <vt:lpstr>Affordability of services</vt:lpstr>
      <vt:lpstr>Top ways to support mental health</vt:lpstr>
      <vt:lpstr>Key Insights – Life in NSW</vt:lpstr>
      <vt:lpstr>Bullying and discrimination</vt:lpstr>
      <vt:lpstr>PowerPoint Presentation</vt:lpstr>
      <vt:lpstr>“Space to speak”</vt:lpstr>
      <vt:lpstr>Who did we hear from and how?</vt:lpstr>
      <vt:lpstr>PowerPoint Presentation</vt:lpstr>
      <vt:lpstr>Consultation with priority children and young people</vt:lpstr>
      <vt:lpstr>Vision for 2030</vt:lpstr>
      <vt:lpstr>Key findings</vt:lpstr>
      <vt:lpstr>Key findings – Healthy and well </vt:lpstr>
      <vt:lpstr>Key findings</vt:lpstr>
      <vt:lpstr>Key findings – Supported and safe</vt:lpstr>
      <vt:lpstr>Key findings</vt:lpstr>
      <vt:lpstr>Key findings – Educated and Thriving </vt:lpstr>
      <vt:lpstr>Key findings</vt:lpstr>
      <vt:lpstr>Key findings – Community Connection </vt:lpstr>
      <vt:lpstr>Key findings</vt:lpstr>
      <vt:lpstr>Key findings -  Voice and influence</vt:lpstr>
      <vt:lpstr>Q&amp;A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Anthony Skujins</dc:creator>
  <cp:revision>2</cp:revision>
  <dcterms:created xsi:type="dcterms:W3CDTF">2025-07-15T05:52:30Z</dcterms:created>
  <dcterms:modified xsi:type="dcterms:W3CDTF">2026-10-12T00:52:23Z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0x010100A33D4007997AC149BC44BCFD58D46B45</vt:lpwstr>
  </property>
</Properties>
</file>